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27" r:id="rId3"/>
    <p:sldId id="303" r:id="rId4"/>
    <p:sldId id="263" r:id="rId5"/>
    <p:sldId id="266" r:id="rId6"/>
    <p:sldId id="328" r:id="rId7"/>
    <p:sldId id="330" r:id="rId8"/>
    <p:sldId id="331" r:id="rId9"/>
    <p:sldId id="335" r:id="rId10"/>
    <p:sldId id="337" r:id="rId11"/>
    <p:sldId id="338" r:id="rId12"/>
    <p:sldId id="339" r:id="rId13"/>
    <p:sldId id="260" r:id="rId14"/>
    <p:sldId id="279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S PGothic" panose="020B0600070205080204" pitchFamily="34" charset="-128"/>
      <p:regular r:id="rId21"/>
    </p:embeddedFont>
    <p:embeddedFont>
      <p:font typeface="Times" panose="02020603050405020304" pitchFamily="18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C7C7C"/>
    <a:srgbClr val="E6E6E6"/>
    <a:srgbClr val="3C73B9"/>
    <a:srgbClr val="B3B3B3"/>
    <a:srgbClr val="E7E6E6"/>
    <a:srgbClr val="808285"/>
    <a:srgbClr val="41ADAD"/>
    <a:srgbClr val="955959"/>
    <a:srgbClr val="4E7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5" autoAdjust="0"/>
    <p:restoredTop sz="50066" autoAdjust="0"/>
  </p:normalViewPr>
  <p:slideViewPr>
    <p:cSldViewPr>
      <p:cViewPr varScale="1">
        <p:scale>
          <a:sx n="57" d="100"/>
          <a:sy n="57" d="100"/>
        </p:scale>
        <p:origin x="237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725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4ACC5-3122-44C3-A428-ACF5B0AA20C0}" type="datetimeFigureOut">
              <a:rPr lang="tr-TR" smtClean="0"/>
              <a:t>7.7.2016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7E0D-EEB7-4DC3-B595-CF77B4994E4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866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7132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986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83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976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244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33A75-BE33-453E-8405-8B9F7DF7D62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087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157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437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632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33A75-BE33-453E-8405-8B9F7DF7D62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6607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33A75-BE33-453E-8405-8B9F7DF7D62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62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33A75-BE33-453E-8405-8B9F7DF7D62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56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17E0D-EEB7-4DC3-B595-CF77B4994E4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106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E04683-3988-CB43-94BF-855FD6A6D9EB}" type="slidenum">
              <a:rPr lang="en-US">
                <a:solidFill>
                  <a:srgbClr val="000000"/>
                </a:solidFill>
                <a:ea typeface="ＭＳ Ｐゴシック" charset="-128"/>
                <a:cs typeface="ＭＳ Ｐゴシック" charset="-128"/>
              </a:rPr>
              <a:pPr/>
              <a:t>9</a:t>
            </a:fld>
            <a:endParaRPr lang="en-US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endParaRPr lang="en-US" sz="12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990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8838"/>
            <a:ext cx="9144000" cy="2160242"/>
          </a:xfrm>
        </p:spPr>
        <p:txBody>
          <a:bodyPr/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49080"/>
            <a:ext cx="9144000" cy="144016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1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1680" y="98072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08285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sz="2400" kern="0" smtClean="0"/>
              <a:t>Click to edit Master title style</a:t>
            </a:r>
            <a:endParaRPr lang="en-US" sz="2400" kern="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1142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1377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54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SzPct val="65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SzPct val="55000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6071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19673" y="2492896"/>
            <a:ext cx="5796136" cy="1440160"/>
          </a:xfrm>
        </p:spPr>
        <p:txBody>
          <a:bodyPr anchor="ctr"/>
          <a:lstStyle>
            <a:lvl1pPr marL="0" indent="0" algn="ctr">
              <a:buNone/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dirty="0" smtClean="0"/>
              <a:t>Section slide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2575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80728"/>
            <a:ext cx="4572000" cy="5256584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80728"/>
            <a:ext cx="4572000" cy="5256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880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25872"/>
            <a:ext cx="4572000" cy="70292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628800"/>
            <a:ext cx="4572000" cy="4608512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12161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4572000" y="925872"/>
            <a:ext cx="4572000" cy="70292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1"/>
          </p:nvPr>
        </p:nvSpPr>
        <p:spPr>
          <a:xfrm>
            <a:off x="4572000" y="1628800"/>
            <a:ext cx="4572000" cy="4608512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07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 shadeToTitle="1">
        <a:gradFill flip="none" rotWithShape="1">
          <a:gsLst>
            <a:gs pos="0">
              <a:schemeClr val="accent4">
                <a:lumMod val="17000"/>
                <a:lumOff val="83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71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 shadeToTitle="1">
        <a:gradFill flip="none" rotWithShape="1">
          <a:gsLst>
            <a:gs pos="0">
              <a:schemeClr val="accent4">
                <a:lumMod val="17000"/>
                <a:lumOff val="83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12161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rgbClr val="80828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3282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908720"/>
            <a:ext cx="3565392" cy="7200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891" y="620689"/>
            <a:ext cx="5548109" cy="5616624"/>
          </a:xfrm>
        </p:spPr>
        <p:txBody>
          <a:bodyPr/>
          <a:lstStyle>
            <a:lvl1pPr>
              <a:defRPr sz="1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" y="1628801"/>
            <a:ext cx="3585032" cy="4608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58653" y="6328155"/>
            <a:ext cx="658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761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9273"/>
            <a:ext cx="8229600" cy="473092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dirty="0" smtClean="0"/>
              <a:t>Click to edit Master text styles</a:t>
            </a:r>
          </a:p>
          <a:p>
            <a:pPr lvl="1"/>
            <a:r>
              <a:rPr lang="en-US" altLang="tr-TR" dirty="0" smtClean="0"/>
              <a:t>Second level</a:t>
            </a:r>
          </a:p>
          <a:p>
            <a:pPr lvl="2"/>
            <a:r>
              <a:rPr lang="en-US" altLang="tr-TR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6237312"/>
            <a:ext cx="9144000" cy="0"/>
          </a:xfrm>
          <a:prstGeom prst="line">
            <a:avLst/>
          </a:prstGeom>
          <a:ln>
            <a:solidFill>
              <a:srgbClr val="3C73B9">
                <a:alpha val="67000"/>
              </a:srgb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0" y="612161"/>
            <a:ext cx="9144000" cy="0"/>
          </a:xfrm>
          <a:prstGeom prst="line">
            <a:avLst/>
          </a:prstGeom>
          <a:ln>
            <a:solidFill>
              <a:srgbClr val="3C73B9">
                <a:alpha val="67000"/>
              </a:srgb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8" y="6343902"/>
            <a:ext cx="2110019" cy="4694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65000"/>
              <a:lumOff val="35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>
              <a:lumMod val="65000"/>
              <a:lumOff val="3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>
          <a:solidFill>
            <a:schemeClr val="tx1">
              <a:lumMod val="65000"/>
              <a:lumOff val="35000"/>
            </a:schemeClr>
          </a:solidFill>
          <a:latin typeface="+mn-lt"/>
          <a:ea typeface="ＭＳ Ｐゴシック" charset="-128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Arial" panose="020B0604020202020204" pitchFamily="34" charset="0"/>
        <a:buChar char="•"/>
        <a:defRPr sz="2000">
          <a:solidFill>
            <a:schemeClr val="tx1">
              <a:lumMod val="65000"/>
              <a:lumOff val="35000"/>
            </a:schemeClr>
          </a:solidFill>
          <a:latin typeface="+mn-lt"/>
          <a:ea typeface="ＭＳ Ｐゴシック" charset="-128"/>
          <a:cs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ＭＳ Ｐゴシック" charset="-128"/>
          <a:cs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ＭＳ Ｐゴシック" charset="-128"/>
          <a:cs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bioinf.wehi.edu.au/giner.g/FRY_GeneSetExplorerAp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oknurginer/fry-gene-set-test-shiny-ap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Fry: A </a:t>
            </a:r>
            <a:r>
              <a:rPr lang="en-US" dirty="0"/>
              <a:t>Fast Interactive Biological Pathway Miner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AU" b="1" kern="1200" dirty="0" err="1">
                <a:solidFill>
                  <a:srgbClr val="0C0C0C">
                    <a:lumMod val="75000"/>
                    <a:lumOff val="25000"/>
                  </a:srgbClr>
                </a:solidFill>
              </a:rPr>
              <a:t>Göknur</a:t>
            </a:r>
            <a:r>
              <a:rPr lang="en-AU" b="1" kern="1200" dirty="0">
                <a:solidFill>
                  <a:srgbClr val="0C0C0C">
                    <a:lumMod val="75000"/>
                    <a:lumOff val="25000"/>
                  </a:srgbClr>
                </a:solidFill>
              </a:rPr>
              <a:t> </a:t>
            </a:r>
            <a:r>
              <a:rPr lang="en-AU" b="1" kern="1200" dirty="0" smtClean="0">
                <a:solidFill>
                  <a:srgbClr val="0C0C0C">
                    <a:lumMod val="75000"/>
                    <a:lumOff val="25000"/>
                  </a:srgbClr>
                </a:solidFill>
              </a:rPr>
              <a:t>Giner</a:t>
            </a:r>
          </a:p>
          <a:p>
            <a:pPr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lang="en-AU" b="1" kern="1200" dirty="0">
              <a:solidFill>
                <a:srgbClr val="0C0C0C">
                  <a:lumMod val="75000"/>
                  <a:lumOff val="25000"/>
                </a:srgbClr>
              </a:solidFill>
            </a:endParaRPr>
          </a:p>
          <a:p>
            <a:pPr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AU" b="1" kern="1200" dirty="0" smtClean="0">
                <a:solidFill>
                  <a:srgbClr val="0C0C0C">
                    <a:lumMod val="75000"/>
                    <a:lumOff val="25000"/>
                  </a:srgbClr>
                </a:solidFill>
              </a:rPr>
              <a:t>The R User Conference 2016</a:t>
            </a:r>
            <a:r>
              <a:rPr lang="en-AU" b="1" kern="1200" dirty="0">
                <a:solidFill>
                  <a:srgbClr val="0C0C0C">
                    <a:lumMod val="75000"/>
                    <a:lumOff val="25000"/>
                  </a:srgbClr>
                </a:solidFill>
              </a:rPr>
              <a:t/>
            </a:r>
            <a:br>
              <a:rPr lang="en-AU" b="1" kern="1200" dirty="0">
                <a:solidFill>
                  <a:srgbClr val="0C0C0C">
                    <a:lumMod val="75000"/>
                    <a:lumOff val="25000"/>
                  </a:srgbClr>
                </a:solidFill>
              </a:rPr>
            </a:br>
            <a:r>
              <a:rPr lang="en-AU" b="1" kern="1200" dirty="0" smtClean="0">
                <a:solidFill>
                  <a:srgbClr val="0C0C0C">
                    <a:lumMod val="75000"/>
                    <a:lumOff val="25000"/>
                  </a:srgbClr>
                </a:solidFill>
              </a:rPr>
              <a:t>June 28, 2016</a:t>
            </a:r>
            <a:endParaRPr lang="en-AU" b="1" kern="1200" dirty="0">
              <a:solidFill>
                <a:srgbClr val="0C0C0C">
                  <a:lumMod val="75000"/>
                  <a:lumOff val="25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Roast vs Fry</a:t>
            </a:r>
            <a:endParaRPr lang="tr-TR" dirty="0"/>
          </a:p>
        </p:txBody>
      </p:sp>
      <p:sp>
        <p:nvSpPr>
          <p:cNvPr id="7" name="TextBox 6"/>
          <p:cNvSpPr txBox="1"/>
          <p:nvPr/>
        </p:nvSpPr>
        <p:spPr>
          <a:xfrm>
            <a:off x="121695" y="1484784"/>
            <a:ext cx="3679095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Both bi-directional</a:t>
            </a: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Both applicable </a:t>
            </a: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to arbitrary 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designs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Both work well with small sample sizes</a:t>
            </a: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>
              <a:spcBef>
                <a:spcPct val="20000"/>
              </a:spcBef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Roast uses floor mean, mean50, mean square and mean to aggregate gene set level statistics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Fry uses only mean to aggregate gene level statistics</a:t>
            </a: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0206" y="6321417"/>
            <a:ext cx="3618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dirty="0">
                <a:solidFill>
                  <a:srgbClr val="595959"/>
                </a:solidFill>
                <a:latin typeface="+mj-lt"/>
              </a:rPr>
              <a:t>Laura J. van 't </a:t>
            </a:r>
            <a:r>
              <a:rPr lang="nl-NL" sz="1400" dirty="0" smtClean="0">
                <a:solidFill>
                  <a:srgbClr val="595959"/>
                </a:solidFill>
                <a:latin typeface="+mj-lt"/>
              </a:rPr>
              <a:t>Veer et al.(2001), Nature</a:t>
            </a:r>
            <a:endParaRPr lang="tr-TR" sz="1400" dirty="0">
              <a:solidFill>
                <a:srgbClr val="595959"/>
              </a:solidFill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988119" y="548680"/>
            <a:ext cx="5480425" cy="5328592"/>
            <a:chOff x="3923928" y="548680"/>
            <a:chExt cx="5480425" cy="5328592"/>
          </a:xfrm>
        </p:grpSpPr>
        <p:grpSp>
          <p:nvGrpSpPr>
            <p:cNvPr id="3" name="Group 2"/>
            <p:cNvGrpSpPr/>
            <p:nvPr/>
          </p:nvGrpSpPr>
          <p:grpSpPr>
            <a:xfrm>
              <a:off x="3923928" y="548680"/>
              <a:ext cx="4968552" cy="5328592"/>
              <a:chOff x="3960200" y="594561"/>
              <a:chExt cx="4950769" cy="547260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0200" y="594561"/>
                <a:ext cx="4950769" cy="5472608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835346" y="2466769"/>
                <a:ext cx="37900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AU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ＭＳ Ｐゴシック" charset="-128"/>
                    <a:cs typeface="ＭＳ Ｐゴシック" charset="-128"/>
                  </a:rPr>
                  <a:t>VANTVEER BREAST CANCER ESR1 UP – 167 Genes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38139" y="3926875"/>
                <a:ext cx="3787269" cy="27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en-AU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ＭＳ Ｐゴシック" charset="-128"/>
                    <a:cs typeface="ＭＳ Ｐゴシック" charset="-128"/>
                  </a:rPr>
                  <a:t>VANTVEER BREAST CANCER ESR1 DN – 235 Genes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003754" y="769397"/>
              <a:ext cx="5400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AU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rPr>
                <a:t>Up corresponds to up in ER compared to BRCA1</a:t>
              </a:r>
              <a:endParaRPr lang="en-AU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0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Downsides of Roast</a:t>
            </a:r>
            <a:endParaRPr lang="tr-TR" dirty="0"/>
          </a:p>
        </p:txBody>
      </p:sp>
      <p:sp>
        <p:nvSpPr>
          <p:cNvPr id="10" name="TextBox 9"/>
          <p:cNvSpPr txBox="1"/>
          <p:nvPr/>
        </p:nvSpPr>
        <p:spPr>
          <a:xfrm>
            <a:off x="121694" y="764704"/>
            <a:ext cx="8410745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Limitations 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when analysing </a:t>
            </a: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large collections of sets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P-value resolution is limited by the number of 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rotations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Top detected sets are all have the same p-values </a:t>
            </a: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P-values for each set may vary from run to run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370" y="2996952"/>
            <a:ext cx="6800102" cy="240182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9252680" y="4071866"/>
            <a:ext cx="1440000" cy="252000"/>
          </a:xfrm>
          <a:prstGeom prst="roundRect">
            <a:avLst/>
          </a:prstGeom>
          <a:solidFill>
            <a:srgbClr val="E7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Roast</a:t>
            </a:r>
            <a:endParaRPr lang="tr-TR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3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98645 0.0071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23" y="3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99219 -0.003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-36512" y="-27384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kern="0" dirty="0" smtClean="0"/>
              <a:t>Improved Features with Fry</a:t>
            </a:r>
            <a:endParaRPr lang="tr-TR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764704"/>
            <a:ext cx="8640960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Assumes </a:t>
            </a: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equal gene-wise 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variances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Therefore gene level statistics are standardized using posterior gene variances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Produces </a:t>
            </a: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high-resolution exact 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p-values unlike roast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AU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Computationally </a:t>
            </a: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very efficient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648" y="3212976"/>
            <a:ext cx="5125124" cy="23286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50607" y="3941102"/>
            <a:ext cx="3630706" cy="830997"/>
          </a:xfrm>
          <a:prstGeom prst="rect">
            <a:avLst/>
          </a:prstGeom>
          <a:noFill/>
          <a:ln>
            <a:solidFill>
              <a:srgbClr val="7C7C7C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Over 4000 pathways are tested simultaneously</a:t>
            </a:r>
            <a:r>
              <a:rPr lang="en-A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! Roast is rotated 10000 times</a:t>
            </a: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52520" y="3022846"/>
            <a:ext cx="8489814" cy="2328677"/>
            <a:chOff x="9252520" y="2185097"/>
            <a:chExt cx="8489814" cy="23286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8704" y="2185097"/>
              <a:ext cx="6833630" cy="2328677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 bwMode="auto">
            <a:xfrm>
              <a:off x="9252520" y="3223436"/>
              <a:ext cx="1440000" cy="252000"/>
            </a:xfrm>
            <a:prstGeom prst="roundRect">
              <a:avLst/>
            </a:prstGeom>
            <a:solidFill>
              <a:srgbClr val="E7E6E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AU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Fry</a:t>
              </a:r>
              <a:endParaRPr lang="tr-T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8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99722 0.0157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61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1.11493 -0.0085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47" y="-4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-0.81545 -0.1099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81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Fry Shiny App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179512" y="2175247"/>
            <a:ext cx="8928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Web address</a:t>
            </a:r>
            <a:endParaRPr lang="en-AU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  <a:hlinkClick r:id="rId3"/>
            </a:endParaRPr>
          </a:p>
          <a:p>
            <a:r>
              <a:rPr lang="tr-TR" sz="2000" dirty="0">
                <a:latin typeface="+mj-lt"/>
                <a:cs typeface="Times" panose="02020603050405020304" pitchFamily="18" charset="0"/>
                <a:hlinkClick r:id="rId3"/>
              </a:rPr>
              <a:t>http://shiny.bioinf.wehi.edu.au/giner.g/FRY_GeneSetExplorerApp/</a:t>
            </a:r>
            <a:endParaRPr lang="en-AU" sz="2000" dirty="0">
              <a:latin typeface="+mj-lt"/>
              <a:cs typeface="Times" panose="02020603050405020304" pitchFamily="18" charset="0"/>
            </a:endParaRPr>
          </a:p>
          <a:p>
            <a:endParaRPr lang="en-AU" sz="2000" dirty="0">
              <a:latin typeface="+mj-lt"/>
              <a:cs typeface="Times" panose="02020603050405020304" pitchFamily="18" charset="0"/>
            </a:endParaRPr>
          </a:p>
          <a:p>
            <a:endParaRPr lang="en-AU" sz="2000" dirty="0">
              <a:latin typeface="+mj-lt"/>
              <a:cs typeface="Times" panose="02020603050405020304" pitchFamily="18" charset="0"/>
            </a:endParaRPr>
          </a:p>
          <a:p>
            <a:r>
              <a:rPr lang="en-A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Source code</a:t>
            </a:r>
            <a:endParaRPr lang="en-AU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r>
              <a:rPr lang="tr-TR" sz="2000" dirty="0">
                <a:latin typeface="+mj-lt"/>
                <a:cs typeface="Times" panose="02020603050405020304" pitchFamily="18" charset="0"/>
                <a:hlinkClick r:id="rId4"/>
              </a:rPr>
              <a:t>https://github.com/goknurginer/fry-gene-set-test-shiny-app</a:t>
            </a:r>
            <a:endParaRPr lang="en-AU" sz="2000" dirty="0">
              <a:latin typeface="+mj-lt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8" y="2412144"/>
            <a:ext cx="335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Bioinformatics Division</a:t>
            </a:r>
          </a:p>
          <a:p>
            <a:endParaRPr lang="en-AU" sz="18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Gordon Smyth </a:t>
            </a: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Guido </a:t>
            </a:r>
            <a:r>
              <a:rPr lang="en-AU" sz="18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Pacini</a:t>
            </a:r>
            <a:endParaRPr lang="en-AU" sz="1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2412142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Breast Cancer Laboratory</a:t>
            </a:r>
          </a:p>
          <a:p>
            <a:r>
              <a:rPr lang="en-A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Stem Cells &amp; Cancer Division</a:t>
            </a:r>
          </a:p>
          <a:p>
            <a:endParaRPr lang="en-AU" sz="1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Jane </a:t>
            </a:r>
            <a:r>
              <a:rPr lang="en-AU" sz="18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Visvader</a:t>
            </a:r>
            <a:endParaRPr lang="en-AU" sz="1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Bhupinder Pal</a:t>
            </a: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Delphine Merino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4145122"/>
            <a:ext cx="3790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Population Health and Immunity</a:t>
            </a:r>
          </a:p>
          <a:p>
            <a:endParaRPr lang="en-AU" sz="18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Roberto </a:t>
            </a:r>
            <a:r>
              <a:rPr lang="en-AU" sz="1800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Bonelli</a:t>
            </a:r>
            <a:endParaRPr lang="en-AU" sz="1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en-AU" sz="1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Saskia Freytag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8" y="980728"/>
            <a:ext cx="4054881" cy="9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54382" y="743475"/>
            <a:ext cx="3747688" cy="5402882"/>
            <a:chOff x="2654382" y="743475"/>
            <a:chExt cx="3747688" cy="54028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998" y="743475"/>
              <a:ext cx="3397186" cy="16774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366" y="2711739"/>
              <a:ext cx="1774722" cy="1528419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 bwMode="auto">
            <a:xfrm rot="5400000">
              <a:off x="4419375" y="2501505"/>
              <a:ext cx="161233" cy="144016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tr-TR">
                <a:latin typeface="Times" charset="0"/>
              </a:endParaRPr>
            </a:p>
          </p:txBody>
        </p:sp>
        <p:sp>
          <p:nvSpPr>
            <p:cNvPr id="8" name="Right Arrow 7"/>
            <p:cNvSpPr/>
            <p:nvPr/>
          </p:nvSpPr>
          <p:spPr bwMode="auto">
            <a:xfrm rot="5400000">
              <a:off x="4390313" y="4301705"/>
              <a:ext cx="161233" cy="144016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tr-TR">
                <a:latin typeface="Times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382" y="4507268"/>
              <a:ext cx="3747688" cy="16390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Differential Expression (DE)</a:t>
            </a:r>
            <a:endParaRPr lang="tr-T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560" y="748337"/>
            <a:ext cx="2770890" cy="150496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3563888" y="1556792"/>
            <a:ext cx="288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-180000" flipH="1">
            <a:off x="7029996" y="2061121"/>
            <a:ext cx="20146" cy="372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28" y="2590493"/>
            <a:ext cx="3528392" cy="355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912" y="908720"/>
            <a:ext cx="2344534" cy="100811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6300192" y="1556792"/>
            <a:ext cx="288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688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28646 -0.0050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77556E-17 L -0.63976 -0.0023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97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-0.66406 -0.0060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12" y="-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47708 -0.0025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-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" y="1378354"/>
            <a:ext cx="4805969" cy="3548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Collection of Genes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87" y="3212976"/>
            <a:ext cx="1440160" cy="1037062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2114145"/>
            <a:ext cx="294076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4932041" y="3365992"/>
            <a:ext cx="594631" cy="207024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 Set Tests</a:t>
            </a:r>
            <a:endParaRPr lang="tr-TR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96752" y="2232000"/>
            <a:ext cx="7550496" cy="21602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044" y="2426291"/>
            <a:ext cx="6665912" cy="1722791"/>
          </a:xfrm>
          <a:noFill/>
        </p:spPr>
        <p:txBody>
          <a:bodyPr/>
          <a:lstStyle/>
          <a:p>
            <a:r>
              <a:rPr lang="en-AU" dirty="0" smtClean="0"/>
              <a:t>Assemble </a:t>
            </a:r>
            <a:r>
              <a:rPr lang="en-AU" dirty="0"/>
              <a:t>a summary of the most enriched </a:t>
            </a:r>
            <a:r>
              <a:rPr lang="en-AU" dirty="0" smtClean="0"/>
              <a:t>biology</a:t>
            </a:r>
            <a:endParaRPr lang="en-AU" dirty="0"/>
          </a:p>
          <a:p>
            <a:endParaRPr lang="en-AU" dirty="0"/>
          </a:p>
          <a:p>
            <a:r>
              <a:rPr lang="en-AU" dirty="0" smtClean="0"/>
              <a:t>Understand </a:t>
            </a:r>
            <a:r>
              <a:rPr lang="en-AU" dirty="0"/>
              <a:t>if the biological pathway of interest is changed in a given </a:t>
            </a:r>
            <a:r>
              <a:rPr lang="en-AU" dirty="0" smtClean="0"/>
              <a:t>experiment</a:t>
            </a:r>
            <a:endParaRPr lang="en-AU" dirty="0"/>
          </a:p>
          <a:p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AU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kern="0" dirty="0"/>
              <a:t>Null Hypotheses</a:t>
            </a:r>
            <a:endParaRPr lang="tr-TR" kern="0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51518" y="1025732"/>
            <a:ext cx="4248472" cy="468052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0388" y="1196752"/>
            <a:ext cx="3750739" cy="50405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AU" b="1" kern="0" dirty="0"/>
              <a:t>Self-Contained Tests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644008" y="1052736"/>
            <a:ext cx="4248472" cy="468052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 dirty="0">
              <a:latin typeface="Times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748474" y="1177607"/>
            <a:ext cx="3750739" cy="50405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AU" b="1" kern="0" dirty="0"/>
              <a:t>Competitive Tests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403648" y="2204864"/>
            <a:ext cx="1916832" cy="2023285"/>
            <a:chOff x="274489" y="2604247"/>
            <a:chExt cx="1916832" cy="20232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89" y="2710700"/>
              <a:ext cx="1916832" cy="1916832"/>
            </a:xfrm>
            <a:prstGeom prst="rect">
              <a:avLst/>
            </a:prstGeom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 bwMode="auto">
            <a:xfrm>
              <a:off x="510372" y="2604247"/>
              <a:ext cx="1178256" cy="35826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AU" sz="1400" b="1" kern="0" dirty="0"/>
                <a:t>Gene Set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48472" y="2269811"/>
            <a:ext cx="1916832" cy="2023285"/>
            <a:chOff x="274489" y="2604247"/>
            <a:chExt cx="1916832" cy="202328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89" y="2710700"/>
              <a:ext cx="1916832" cy="1916832"/>
            </a:xfrm>
            <a:prstGeom prst="rect">
              <a:avLst/>
            </a:prstGeom>
          </p:spPr>
        </p:pic>
        <p:sp>
          <p:nvSpPr>
            <p:cNvPr id="22" name="Content Placeholder 2"/>
            <p:cNvSpPr txBox="1">
              <a:spLocks/>
            </p:cNvSpPr>
            <p:nvPr/>
          </p:nvSpPr>
          <p:spPr bwMode="auto">
            <a:xfrm>
              <a:off x="510372" y="2604247"/>
              <a:ext cx="1178256" cy="35826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AU" sz="1400" b="1" kern="0" dirty="0"/>
                <a:t>Gene Set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01189" y="2269811"/>
            <a:ext cx="1919285" cy="2023285"/>
            <a:chOff x="272036" y="2604247"/>
            <a:chExt cx="1919285" cy="20232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89" y="2710700"/>
              <a:ext cx="1916832" cy="1916832"/>
            </a:xfrm>
            <a:prstGeom prst="rect">
              <a:avLst/>
            </a:prstGeom>
          </p:spPr>
        </p:pic>
        <p:sp>
          <p:nvSpPr>
            <p:cNvPr id="25" name="Content Placeholder 2"/>
            <p:cNvSpPr txBox="1">
              <a:spLocks/>
            </p:cNvSpPr>
            <p:nvPr/>
          </p:nvSpPr>
          <p:spPr bwMode="auto">
            <a:xfrm>
              <a:off x="272036" y="2604247"/>
              <a:ext cx="1796216" cy="3684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AU" sz="1400" b="1" kern="0" dirty="0"/>
                <a:t>Rest of The Genes</a:t>
              </a:r>
            </a:p>
            <a:p>
              <a:pPr marL="0" indent="0" algn="ctr">
                <a:buNone/>
              </a:pPr>
              <a:endParaRPr lang="en-AU" sz="1200" b="1" kern="0" dirty="0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6195344" y="3269774"/>
            <a:ext cx="1178256" cy="35826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AU" sz="1400" b="1" kern="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4436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kern="0" dirty="0"/>
              <a:t>Gene Set Test Methods</a:t>
            </a:r>
            <a:endParaRPr lang="tr-TR" kern="0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51518" y="1052736"/>
            <a:ext cx="8640962" cy="48245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2100809"/>
            <a:ext cx="1333771" cy="15442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100808"/>
            <a:ext cx="885375" cy="15442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2850" y="3933058"/>
            <a:ext cx="1698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rPr>
              <a:t>Pathway Database</a:t>
            </a:r>
            <a:endParaRPr lang="tr-T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3648" y="1599185"/>
            <a:ext cx="116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rPr>
              <a:t>RNA Sequencing</a:t>
            </a:r>
            <a:endParaRPr lang="tr-T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95536" y="1484784"/>
            <a:ext cx="2448272" cy="4168256"/>
          </a:xfrm>
          <a:prstGeom prst="roundRect">
            <a:avLst/>
          </a:prstGeom>
          <a:noFill/>
          <a:ln w="9525" cap="flat" cmpd="sng" algn="ctr">
            <a:solidFill>
              <a:srgbClr val="80828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8" y="4293097"/>
            <a:ext cx="1196880" cy="116952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2597" y="1628802"/>
            <a:ext cx="1155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rPr>
              <a:t>DNA Microarrays</a:t>
            </a:r>
            <a:endParaRPr lang="tr-T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3275857" y="1551912"/>
            <a:ext cx="3596749" cy="1661064"/>
          </a:xfrm>
          <a:prstGeom prst="roundRect">
            <a:avLst/>
          </a:prstGeom>
          <a:noFill/>
          <a:ln w="9525" cap="flat" cmpd="sng" algn="ctr">
            <a:solidFill>
              <a:srgbClr val="80828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0002" y="1722294"/>
            <a:ext cx="43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3C73B9"/>
                </a:solidFill>
                <a:latin typeface="+mj-lt"/>
              </a:rPr>
              <a:t>Over Representation Analysis (ORA)</a:t>
            </a:r>
            <a:endParaRPr lang="tr-TR" sz="1600" b="1" dirty="0">
              <a:solidFill>
                <a:srgbClr val="3C73B9"/>
              </a:solidFill>
              <a:latin typeface="+mj-lt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2951848" y="2382444"/>
            <a:ext cx="252000" cy="14401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2160000">
            <a:off x="6937117" y="2606276"/>
            <a:ext cx="432000" cy="165609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 rot="19440000">
            <a:off x="6959897" y="4237434"/>
            <a:ext cx="432000" cy="16775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935080" y="3140969"/>
            <a:ext cx="1957400" cy="720078"/>
            <a:chOff x="7328498" y="3007558"/>
            <a:chExt cx="1497929" cy="841802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7328498" y="3007558"/>
              <a:ext cx="1448544" cy="841802"/>
            </a:xfrm>
            <a:prstGeom prst="roundRect">
              <a:avLst/>
            </a:prstGeom>
            <a:noFill/>
            <a:ln w="9525" cap="flat" cmpd="sng" algn="ctr">
              <a:solidFill>
                <a:srgbClr val="80828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tr-TR">
                <a:latin typeface="Time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46456" y="3091737"/>
              <a:ext cx="1479971" cy="683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>
                  <a:solidFill>
                    <a:srgbClr val="3C73B9"/>
                  </a:solidFill>
                  <a:latin typeface="+mj-lt"/>
                </a:rPr>
                <a:t>Pathway Significance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506044" y="2204866"/>
            <a:ext cx="322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List of differentially expressed genes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Fisher exact or Chi-square tests </a:t>
            </a:r>
            <a:endParaRPr lang="tr-TR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758369" y="1126580"/>
            <a:ext cx="1407318" cy="36004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AU" sz="1600" b="1" kern="0" dirty="0"/>
              <a:t>Inputs</a:t>
            </a:r>
          </a:p>
          <a:p>
            <a:pPr marL="0" indent="0" algn="ctr">
              <a:buNone/>
            </a:pPr>
            <a:endParaRPr lang="en-AU" sz="1600" b="1" kern="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067944" y="1122315"/>
            <a:ext cx="1407318" cy="36004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AU" sz="1600" b="1" kern="0" dirty="0"/>
              <a:t>Methods</a:t>
            </a:r>
          </a:p>
          <a:p>
            <a:pPr marL="0" indent="0" algn="ctr">
              <a:buNone/>
            </a:pPr>
            <a:endParaRPr lang="en-AU" sz="1600" b="1" kern="0" dirty="0"/>
          </a:p>
        </p:txBody>
      </p:sp>
      <p:sp>
        <p:nvSpPr>
          <p:cNvPr id="31" name="Right Arrow 30"/>
          <p:cNvSpPr/>
          <p:nvPr/>
        </p:nvSpPr>
        <p:spPr bwMode="auto">
          <a:xfrm>
            <a:off x="2928866" y="4365104"/>
            <a:ext cx="252000" cy="14401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75856" y="3362448"/>
            <a:ext cx="3596748" cy="2290592"/>
            <a:chOff x="3275856" y="3362448"/>
            <a:chExt cx="3596748" cy="2370808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3275856" y="3362448"/>
              <a:ext cx="3596748" cy="2370808"/>
            </a:xfrm>
            <a:prstGeom prst="roundRect">
              <a:avLst/>
            </a:prstGeom>
            <a:solidFill>
              <a:srgbClr val="E6E6E6"/>
            </a:solidFill>
            <a:ln w="9525" cap="flat" cmpd="sng" algn="ctr">
              <a:solidFill>
                <a:srgbClr val="80828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tr-TR">
                <a:latin typeface="Times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47864" y="3491599"/>
              <a:ext cx="3524740" cy="35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rgbClr val="3C73B9"/>
                  </a:solidFill>
                  <a:latin typeface="+mj-lt"/>
                </a:rPr>
                <a:t>Functional Class Scoring (FCS)</a:t>
              </a:r>
              <a:endParaRPr lang="tr-TR" sz="1600" b="1" dirty="0">
                <a:solidFill>
                  <a:srgbClr val="3C73B9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06044" y="3988802"/>
              <a:ext cx="3298204" cy="1656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Count matrix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Gene level statistics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Gene set statistics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Assessment of test statistics</a:t>
              </a:r>
              <a:endParaRPr lang="tr-T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2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kern="0" dirty="0"/>
              <a:t>Assessment of Statistical Significance</a:t>
            </a:r>
            <a:endParaRPr lang="tr-TR" kern="0" dirty="0"/>
          </a:p>
        </p:txBody>
      </p:sp>
      <p:sp>
        <p:nvSpPr>
          <p:cNvPr id="35" name="Rounded Rectangle 34"/>
          <p:cNvSpPr/>
          <p:nvPr/>
        </p:nvSpPr>
        <p:spPr bwMode="auto">
          <a:xfrm>
            <a:off x="179512" y="1196752"/>
            <a:ext cx="4251724" cy="4608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39552" y="1207043"/>
            <a:ext cx="3600400" cy="5657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144000" rIns="0" bIns="108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AU" b="1" dirty="0">
                <a:solidFill>
                  <a:srgbClr val="3C73B9"/>
                </a:solidFill>
                <a:latin typeface="Century Gothic" panose="020F0302020204030204"/>
                <a:ea typeface="ＭＳ Ｐゴシック" panose="020B0600070205080204" pitchFamily="34" charset="-128"/>
                <a:cs typeface="+mn-cs"/>
              </a:rPr>
              <a:t>Permutation Tests</a:t>
            </a:r>
            <a:endParaRPr lang="en-AU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4644008" y="1191609"/>
            <a:ext cx="4299480" cy="461365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15844" y="3501010"/>
            <a:ext cx="4594836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Require large number of samples </a:t>
            </a: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Applicable to limited type of experimental design</a:t>
            </a: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Gene Set Enrichment Analysis (GSEA)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148064" y="1191609"/>
            <a:ext cx="3960440" cy="53703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144000" rIns="0" bIns="108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AU" b="1" dirty="0">
                <a:solidFill>
                  <a:srgbClr val="3C73B9"/>
                </a:solidFill>
                <a:latin typeface="Century Gothic" panose="020F0302020204030204"/>
                <a:ea typeface="ＭＳ Ｐゴシック" panose="020B0600070205080204" pitchFamily="34" charset="-128"/>
                <a:cs typeface="+mn-cs"/>
              </a:rPr>
              <a:t>Rotation Tests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52724" y="1772818"/>
            <a:ext cx="45907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Can produce unlimited number of rotated test statistics</a:t>
            </a: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Applicable to complex arbitrary experimental designs</a:t>
            </a: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  <a:p>
            <a:pPr marL="857250" lvl="1" indent="-457200">
              <a:spcBef>
                <a:spcPct val="20000"/>
              </a:spcBef>
              <a:buSzPct val="850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rPr>
              <a:t>Roast: Rotation gene set tests for complex microarray experiments</a:t>
            </a:r>
          </a:p>
          <a:p>
            <a:pPr marL="400050" lvl="1">
              <a:spcBef>
                <a:spcPct val="20000"/>
              </a:spcBef>
              <a:buSzPct val="85000"/>
            </a:pPr>
            <a:endParaRPr 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32" y="4088735"/>
            <a:ext cx="1878432" cy="16445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37603"/>
            <a:ext cx="3853838" cy="13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Fry is a Gene Set Testing Method from </a:t>
            </a:r>
            <a:r>
              <a:rPr lang="en-AU" u="sng" dirty="0" err="1" smtClean="0"/>
              <a:t>limma</a:t>
            </a:r>
            <a:r>
              <a:rPr lang="en-AU" dirty="0" smtClean="0"/>
              <a:t> Package</a:t>
            </a:r>
            <a:endParaRPr lang="tr-TR" dirty="0"/>
          </a:p>
        </p:txBody>
      </p:sp>
      <p:pic>
        <p:nvPicPr>
          <p:cNvPr id="2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38" y="1141377"/>
            <a:ext cx="3002059" cy="2050587"/>
          </a:xfrm>
        </p:spPr>
      </p:pic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017851" y="692696"/>
            <a:ext cx="3456384" cy="41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AU" kern="0" dirty="0"/>
              <a:t>Gordon Smyth</a:t>
            </a:r>
            <a:endParaRPr lang="tr-TR" kern="0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1025964" y="1175738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geneSetTest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025964" y="1608639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wilcoxGST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2267744" y="3370366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goana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2267744" y="3851721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kegga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71600" y="3191962"/>
            <a:ext cx="1296144" cy="1267114"/>
            <a:chOff x="611560" y="3314014"/>
            <a:chExt cx="1296144" cy="126711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03" y="3314014"/>
              <a:ext cx="972000" cy="972000"/>
            </a:xfrm>
            <a:prstGeom prst="rect">
              <a:avLst/>
            </a:prstGeom>
          </p:spPr>
        </p:pic>
        <p:sp>
          <p:nvSpPr>
            <p:cNvPr id="33" name="Content Placeholder 2"/>
            <p:cNvSpPr txBox="1">
              <a:spLocks/>
            </p:cNvSpPr>
            <p:nvPr/>
          </p:nvSpPr>
          <p:spPr bwMode="auto">
            <a:xfrm>
              <a:off x="611560" y="4285974"/>
              <a:ext cx="1296144" cy="295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buNone/>
              </a:pPr>
              <a:r>
                <a:rPr lang="en-AU" sz="1200" kern="0" dirty="0" err="1"/>
                <a:t>Yifang</a:t>
              </a:r>
              <a:r>
                <a:rPr lang="en-AU" sz="1200" kern="0" dirty="0"/>
                <a:t> Hu</a:t>
              </a:r>
              <a:endParaRPr lang="tr-TR" sz="1200" kern="0" dirty="0"/>
            </a:p>
          </p:txBody>
        </p:sp>
      </p:grpSp>
      <p:sp>
        <p:nvSpPr>
          <p:cNvPr id="34" name="Rounded Rectangle 33"/>
          <p:cNvSpPr/>
          <p:nvPr/>
        </p:nvSpPr>
        <p:spPr bwMode="auto">
          <a:xfrm>
            <a:off x="7278277" y="1660314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Roast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309792" y="1160776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Camera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46210" y="1160776"/>
            <a:ext cx="1087939" cy="1471674"/>
            <a:chOff x="4780205" y="1381262"/>
            <a:chExt cx="1087939" cy="1471674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831" y="1381262"/>
              <a:ext cx="972000" cy="1188000"/>
            </a:xfrm>
            <a:prstGeom prst="rect">
              <a:avLst/>
            </a:prstGeom>
          </p:spPr>
        </p:pic>
        <p:sp>
          <p:nvSpPr>
            <p:cNvPr id="38" name="Content Placeholder 2"/>
            <p:cNvSpPr txBox="1">
              <a:spLocks/>
            </p:cNvSpPr>
            <p:nvPr/>
          </p:nvSpPr>
          <p:spPr bwMode="auto">
            <a:xfrm>
              <a:off x="4780205" y="2572100"/>
              <a:ext cx="1087939" cy="280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buNone/>
              </a:pPr>
              <a:r>
                <a:rPr lang="en-AU" sz="1200" kern="0" dirty="0"/>
                <a:t>Di Wu</a:t>
              </a:r>
              <a:endParaRPr lang="tr-TR" sz="1200" kern="0" dirty="0"/>
            </a:p>
          </p:txBody>
        </p:sp>
      </p:grpSp>
      <p:sp>
        <p:nvSpPr>
          <p:cNvPr id="48" name="Rounded Rectangle 47"/>
          <p:cNvSpPr/>
          <p:nvPr/>
        </p:nvSpPr>
        <p:spPr bwMode="auto">
          <a:xfrm>
            <a:off x="2267744" y="4333076"/>
            <a:ext cx="1512000" cy="2520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10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Barcode plot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11484768" y="3174925"/>
            <a:ext cx="2664296" cy="7554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Fry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2143" y="4560550"/>
            <a:ext cx="1312238" cy="1355154"/>
            <a:chOff x="3187754" y="4457232"/>
            <a:chExt cx="1312238" cy="135515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754" y="4457232"/>
              <a:ext cx="1008000" cy="1008000"/>
            </a:xfrm>
            <a:prstGeom prst="rect">
              <a:avLst/>
            </a:prstGeom>
          </p:spPr>
        </p:pic>
        <p:sp>
          <p:nvSpPr>
            <p:cNvPr id="52" name="Content Placeholder 2"/>
            <p:cNvSpPr txBox="1">
              <a:spLocks/>
            </p:cNvSpPr>
            <p:nvPr/>
          </p:nvSpPr>
          <p:spPr bwMode="auto">
            <a:xfrm>
              <a:off x="3203848" y="5517232"/>
              <a:ext cx="1296144" cy="295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7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5000"/>
                <a:buFont typeface="Arial" panose="020B0604020202020204" pitchFamily="34" charset="0"/>
                <a:buChar char="•"/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buNone/>
              </a:pPr>
              <a:r>
                <a:rPr lang="en-AU" sz="1200" kern="0" dirty="0" err="1"/>
                <a:t>Yunshun</a:t>
              </a:r>
              <a:r>
                <a:rPr lang="en-AU" sz="1200" kern="0" dirty="0"/>
                <a:t> Chen</a:t>
              </a:r>
              <a:endParaRPr lang="tr-TR" sz="1200" kern="0" dirty="0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44" y="4622211"/>
            <a:ext cx="1016918" cy="1124106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 bwMode="auto">
          <a:xfrm>
            <a:off x="6414181" y="1444290"/>
            <a:ext cx="2664296" cy="7554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Roast</a:t>
            </a:r>
            <a:endParaRPr lang="tr-T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871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-0.14566 0.2958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79 0.04953 L -0.70017 0.1918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28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4" grpId="0" animBg="1"/>
      <p:bldP spid="34" grpId="1" animBg="1"/>
      <p:bldP spid="36" grpId="0" animBg="1"/>
      <p:bldP spid="48" grpId="0" animBg="1"/>
      <p:bldP spid="50" grpId="0" animBg="1"/>
      <p:bldP spid="49" grpId="0" animBg="1"/>
      <p:bldP spid="4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reastcanc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0" t="20425" r="14204" b="38881"/>
          <a:stretch/>
        </p:blipFill>
        <p:spPr>
          <a:xfrm>
            <a:off x="1672451" y="1521221"/>
            <a:ext cx="1315373" cy="1737880"/>
          </a:xfrm>
          <a:prstGeom prst="rect">
            <a:avLst/>
          </a:prstGeom>
          <a:ln w="3175" cmpd="sng">
            <a:solidFill>
              <a:srgbClr val="00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895577" y="4083789"/>
            <a:ext cx="2329842" cy="1542894"/>
            <a:chOff x="3549445" y="2989999"/>
            <a:chExt cx="3106456" cy="2057192"/>
          </a:xfrm>
        </p:grpSpPr>
        <p:grpSp>
          <p:nvGrpSpPr>
            <p:cNvPr id="30" name="Group 67"/>
            <p:cNvGrpSpPr>
              <a:grpSpLocks/>
            </p:cNvGrpSpPr>
            <p:nvPr/>
          </p:nvGrpSpPr>
          <p:grpSpPr bwMode="auto">
            <a:xfrm>
              <a:off x="3549445" y="2989999"/>
              <a:ext cx="3106456" cy="2057192"/>
              <a:chOff x="1115" y="736"/>
              <a:chExt cx="1337" cy="1150"/>
            </a:xfrm>
          </p:grpSpPr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>
                <a:off x="1140" y="736"/>
                <a:ext cx="1312" cy="1150"/>
              </a:xfrm>
              <a:custGeom>
                <a:avLst/>
                <a:gdLst>
                  <a:gd name="T0" fmla="*/ 1324 w 525"/>
                  <a:gd name="T1" fmla="*/ 2033 h 460"/>
                  <a:gd name="T2" fmla="*/ 980 w 525"/>
                  <a:gd name="T3" fmla="*/ 3345 h 460"/>
                  <a:gd name="T4" fmla="*/ 125 w 525"/>
                  <a:gd name="T5" fmla="*/ 4800 h 460"/>
                  <a:gd name="T6" fmla="*/ 1949 w 525"/>
                  <a:gd name="T7" fmla="*/ 6238 h 460"/>
                  <a:gd name="T8" fmla="*/ 5216 w 525"/>
                  <a:gd name="T9" fmla="*/ 6395 h 460"/>
                  <a:gd name="T10" fmla="*/ 8194 w 525"/>
                  <a:gd name="T11" fmla="*/ 7188 h 460"/>
                  <a:gd name="T12" fmla="*/ 5383 w 525"/>
                  <a:gd name="T13" fmla="*/ 6238 h 460"/>
                  <a:gd name="T14" fmla="*/ 2249 w 525"/>
                  <a:gd name="T15" fmla="*/ 6000 h 460"/>
                  <a:gd name="T16" fmla="*/ 542 w 525"/>
                  <a:gd name="T17" fmla="*/ 4833 h 460"/>
                  <a:gd name="T18" fmla="*/ 1137 w 525"/>
                  <a:gd name="T19" fmla="*/ 4083 h 460"/>
                  <a:gd name="T20" fmla="*/ 1604 w 525"/>
                  <a:gd name="T21" fmla="*/ 4033 h 460"/>
                  <a:gd name="T22" fmla="*/ 2604 w 525"/>
                  <a:gd name="T23" fmla="*/ 4345 h 460"/>
                  <a:gd name="T24" fmla="*/ 3684 w 525"/>
                  <a:gd name="T25" fmla="*/ 4313 h 460"/>
                  <a:gd name="T26" fmla="*/ 4633 w 525"/>
                  <a:gd name="T27" fmla="*/ 4283 h 460"/>
                  <a:gd name="T28" fmla="*/ 5103 w 525"/>
                  <a:gd name="T29" fmla="*/ 4645 h 460"/>
                  <a:gd name="T30" fmla="*/ 5570 w 525"/>
                  <a:gd name="T31" fmla="*/ 4958 h 460"/>
                  <a:gd name="T32" fmla="*/ 5695 w 525"/>
                  <a:gd name="T33" fmla="*/ 5113 h 460"/>
                  <a:gd name="T34" fmla="*/ 5778 w 525"/>
                  <a:gd name="T35" fmla="*/ 5175 h 460"/>
                  <a:gd name="T36" fmla="*/ 5758 w 525"/>
                  <a:gd name="T37" fmla="*/ 5095 h 460"/>
                  <a:gd name="T38" fmla="*/ 5745 w 525"/>
                  <a:gd name="T39" fmla="*/ 4938 h 460"/>
                  <a:gd name="T40" fmla="*/ 5903 w 525"/>
                  <a:gd name="T41" fmla="*/ 5000 h 460"/>
                  <a:gd name="T42" fmla="*/ 5995 w 525"/>
                  <a:gd name="T43" fmla="*/ 5033 h 460"/>
                  <a:gd name="T44" fmla="*/ 6028 w 525"/>
                  <a:gd name="T45" fmla="*/ 5063 h 460"/>
                  <a:gd name="T46" fmla="*/ 5995 w 525"/>
                  <a:gd name="T47" fmla="*/ 4925 h 460"/>
                  <a:gd name="T48" fmla="*/ 6028 w 525"/>
                  <a:gd name="T49" fmla="*/ 4938 h 460"/>
                  <a:gd name="T50" fmla="*/ 6070 w 525"/>
                  <a:gd name="T51" fmla="*/ 4958 h 460"/>
                  <a:gd name="T52" fmla="*/ 6040 w 525"/>
                  <a:gd name="T53" fmla="*/ 4863 h 460"/>
                  <a:gd name="T54" fmla="*/ 5995 w 525"/>
                  <a:gd name="T55" fmla="*/ 4750 h 460"/>
                  <a:gd name="T56" fmla="*/ 5870 w 525"/>
                  <a:gd name="T57" fmla="*/ 4708 h 460"/>
                  <a:gd name="T58" fmla="*/ 5840 w 525"/>
                  <a:gd name="T59" fmla="*/ 4658 h 460"/>
                  <a:gd name="T60" fmla="*/ 5620 w 525"/>
                  <a:gd name="T61" fmla="*/ 4645 h 460"/>
                  <a:gd name="T62" fmla="*/ 5370 w 525"/>
                  <a:gd name="T63" fmla="*/ 4408 h 460"/>
                  <a:gd name="T64" fmla="*/ 5415 w 525"/>
                  <a:gd name="T65" fmla="*/ 4300 h 460"/>
                  <a:gd name="T66" fmla="*/ 5590 w 525"/>
                  <a:gd name="T67" fmla="*/ 4395 h 460"/>
                  <a:gd name="T68" fmla="*/ 5715 w 525"/>
                  <a:gd name="T69" fmla="*/ 4520 h 460"/>
                  <a:gd name="T70" fmla="*/ 5758 w 525"/>
                  <a:gd name="T71" fmla="*/ 4563 h 460"/>
                  <a:gd name="T72" fmla="*/ 5758 w 525"/>
                  <a:gd name="T73" fmla="*/ 4470 h 460"/>
                  <a:gd name="T74" fmla="*/ 5840 w 525"/>
                  <a:gd name="T75" fmla="*/ 4470 h 460"/>
                  <a:gd name="T76" fmla="*/ 5933 w 525"/>
                  <a:gd name="T77" fmla="*/ 4520 h 460"/>
                  <a:gd name="T78" fmla="*/ 5965 w 525"/>
                  <a:gd name="T79" fmla="*/ 4563 h 460"/>
                  <a:gd name="T80" fmla="*/ 5903 w 525"/>
                  <a:gd name="T81" fmla="*/ 4345 h 460"/>
                  <a:gd name="T82" fmla="*/ 5995 w 525"/>
                  <a:gd name="T83" fmla="*/ 4375 h 460"/>
                  <a:gd name="T84" fmla="*/ 5870 w 525"/>
                  <a:gd name="T85" fmla="*/ 4175 h 460"/>
                  <a:gd name="T86" fmla="*/ 5683 w 525"/>
                  <a:gd name="T87" fmla="*/ 4113 h 460"/>
                  <a:gd name="T88" fmla="*/ 5508 w 525"/>
                  <a:gd name="T89" fmla="*/ 4033 h 460"/>
                  <a:gd name="T90" fmla="*/ 5415 w 525"/>
                  <a:gd name="T91" fmla="*/ 3908 h 460"/>
                  <a:gd name="T92" fmla="*/ 5445 w 525"/>
                  <a:gd name="T93" fmla="*/ 3813 h 460"/>
                  <a:gd name="T94" fmla="*/ 5415 w 525"/>
                  <a:gd name="T95" fmla="*/ 3845 h 460"/>
                  <a:gd name="T96" fmla="*/ 6008 w 525"/>
                  <a:gd name="T97" fmla="*/ 3533 h 460"/>
                  <a:gd name="T98" fmla="*/ 6290 w 525"/>
                  <a:gd name="T99" fmla="*/ 3533 h 460"/>
                  <a:gd name="T100" fmla="*/ 6820 w 525"/>
                  <a:gd name="T101" fmla="*/ 3708 h 460"/>
                  <a:gd name="T102" fmla="*/ 7257 w 525"/>
                  <a:gd name="T103" fmla="*/ 3625 h 460"/>
                  <a:gd name="T104" fmla="*/ 7525 w 525"/>
                  <a:gd name="T105" fmla="*/ 3458 h 460"/>
                  <a:gd name="T106" fmla="*/ 7370 w 525"/>
                  <a:gd name="T107" fmla="*/ 2958 h 460"/>
                  <a:gd name="T108" fmla="*/ 7132 w 525"/>
                  <a:gd name="T109" fmla="*/ 2458 h 460"/>
                  <a:gd name="T110" fmla="*/ 6962 w 525"/>
                  <a:gd name="T111" fmla="*/ 2063 h 460"/>
                  <a:gd name="T112" fmla="*/ 6682 w 525"/>
                  <a:gd name="T113" fmla="*/ 1675 h 460"/>
                  <a:gd name="T114" fmla="*/ 6383 w 525"/>
                  <a:gd name="T115" fmla="*/ 1220 h 460"/>
                  <a:gd name="T116" fmla="*/ 6040 w 525"/>
                  <a:gd name="T117" fmla="*/ 425 h 460"/>
                  <a:gd name="T118" fmla="*/ 5633 w 525"/>
                  <a:gd name="T119" fmla="*/ 488 h 460"/>
                  <a:gd name="T120" fmla="*/ 5695 w 525"/>
                  <a:gd name="T121" fmla="*/ 938 h 460"/>
                  <a:gd name="T122" fmla="*/ 5465 w 525"/>
                  <a:gd name="T123" fmla="*/ 1145 h 460"/>
                  <a:gd name="T124" fmla="*/ 1324 w 525"/>
                  <a:gd name="T125" fmla="*/ 2033 h 46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60">
                    <a:moveTo>
                      <a:pt x="85" y="130"/>
                    </a:moveTo>
                    <a:cubicBezTo>
                      <a:pt x="68" y="184"/>
                      <a:pt x="69" y="196"/>
                      <a:pt x="63" y="214"/>
                    </a:cubicBezTo>
                    <a:cubicBezTo>
                      <a:pt x="56" y="231"/>
                      <a:pt x="19" y="255"/>
                      <a:pt x="8" y="307"/>
                    </a:cubicBezTo>
                    <a:cubicBezTo>
                      <a:pt x="0" y="341"/>
                      <a:pt x="24" y="378"/>
                      <a:pt x="125" y="399"/>
                    </a:cubicBezTo>
                    <a:cubicBezTo>
                      <a:pt x="227" y="420"/>
                      <a:pt x="284" y="407"/>
                      <a:pt x="334" y="409"/>
                    </a:cubicBezTo>
                    <a:cubicBezTo>
                      <a:pt x="385" y="411"/>
                      <a:pt x="490" y="410"/>
                      <a:pt x="525" y="460"/>
                    </a:cubicBezTo>
                    <a:cubicBezTo>
                      <a:pt x="490" y="410"/>
                      <a:pt x="396" y="401"/>
                      <a:pt x="345" y="399"/>
                    </a:cubicBezTo>
                    <a:cubicBezTo>
                      <a:pt x="295" y="396"/>
                      <a:pt x="246" y="405"/>
                      <a:pt x="144" y="384"/>
                    </a:cubicBezTo>
                    <a:cubicBezTo>
                      <a:pt x="60" y="363"/>
                      <a:pt x="28" y="343"/>
                      <a:pt x="35" y="309"/>
                    </a:cubicBezTo>
                    <a:cubicBezTo>
                      <a:pt x="40" y="287"/>
                      <a:pt x="68" y="264"/>
                      <a:pt x="73" y="261"/>
                    </a:cubicBezTo>
                    <a:cubicBezTo>
                      <a:pt x="82" y="254"/>
                      <a:pt x="92" y="253"/>
                      <a:pt x="103" y="258"/>
                    </a:cubicBezTo>
                    <a:cubicBezTo>
                      <a:pt x="121" y="267"/>
                      <a:pt x="156" y="278"/>
                      <a:pt x="167" y="278"/>
                    </a:cubicBezTo>
                    <a:cubicBezTo>
                      <a:pt x="179" y="278"/>
                      <a:pt x="214" y="280"/>
                      <a:pt x="236" y="276"/>
                    </a:cubicBezTo>
                    <a:cubicBezTo>
                      <a:pt x="259" y="271"/>
                      <a:pt x="277" y="258"/>
                      <a:pt x="297" y="274"/>
                    </a:cubicBezTo>
                    <a:cubicBezTo>
                      <a:pt x="305" y="281"/>
                      <a:pt x="318" y="291"/>
                      <a:pt x="327" y="297"/>
                    </a:cubicBezTo>
                    <a:cubicBezTo>
                      <a:pt x="335" y="303"/>
                      <a:pt x="354" y="313"/>
                      <a:pt x="357" y="317"/>
                    </a:cubicBezTo>
                    <a:cubicBezTo>
                      <a:pt x="359" y="321"/>
                      <a:pt x="364" y="325"/>
                      <a:pt x="365" y="327"/>
                    </a:cubicBezTo>
                    <a:cubicBezTo>
                      <a:pt x="367" y="328"/>
                      <a:pt x="367" y="331"/>
                      <a:pt x="370" y="331"/>
                    </a:cubicBezTo>
                    <a:cubicBezTo>
                      <a:pt x="372" y="330"/>
                      <a:pt x="369" y="328"/>
                      <a:pt x="369" y="326"/>
                    </a:cubicBezTo>
                    <a:cubicBezTo>
                      <a:pt x="369" y="324"/>
                      <a:pt x="370" y="319"/>
                      <a:pt x="368" y="316"/>
                    </a:cubicBezTo>
                    <a:cubicBezTo>
                      <a:pt x="370" y="317"/>
                      <a:pt x="375" y="320"/>
                      <a:pt x="378" y="320"/>
                    </a:cubicBezTo>
                    <a:cubicBezTo>
                      <a:pt x="381" y="321"/>
                      <a:pt x="382" y="321"/>
                      <a:pt x="384" y="322"/>
                    </a:cubicBezTo>
                    <a:cubicBezTo>
                      <a:pt x="385" y="323"/>
                      <a:pt x="385" y="325"/>
                      <a:pt x="386" y="324"/>
                    </a:cubicBezTo>
                    <a:cubicBezTo>
                      <a:pt x="388" y="322"/>
                      <a:pt x="387" y="320"/>
                      <a:pt x="384" y="315"/>
                    </a:cubicBezTo>
                    <a:cubicBezTo>
                      <a:pt x="384" y="315"/>
                      <a:pt x="385" y="315"/>
                      <a:pt x="386" y="316"/>
                    </a:cubicBezTo>
                    <a:cubicBezTo>
                      <a:pt x="387" y="318"/>
                      <a:pt x="389" y="317"/>
                      <a:pt x="389" y="317"/>
                    </a:cubicBezTo>
                    <a:cubicBezTo>
                      <a:pt x="389" y="317"/>
                      <a:pt x="388" y="314"/>
                      <a:pt x="387" y="311"/>
                    </a:cubicBezTo>
                    <a:cubicBezTo>
                      <a:pt x="386" y="308"/>
                      <a:pt x="385" y="306"/>
                      <a:pt x="384" y="304"/>
                    </a:cubicBezTo>
                    <a:cubicBezTo>
                      <a:pt x="382" y="302"/>
                      <a:pt x="376" y="301"/>
                      <a:pt x="376" y="301"/>
                    </a:cubicBezTo>
                    <a:cubicBezTo>
                      <a:pt x="376" y="301"/>
                      <a:pt x="375" y="300"/>
                      <a:pt x="374" y="298"/>
                    </a:cubicBezTo>
                    <a:cubicBezTo>
                      <a:pt x="372" y="297"/>
                      <a:pt x="361" y="298"/>
                      <a:pt x="360" y="297"/>
                    </a:cubicBezTo>
                    <a:cubicBezTo>
                      <a:pt x="359" y="297"/>
                      <a:pt x="345" y="285"/>
                      <a:pt x="344" y="282"/>
                    </a:cubicBezTo>
                    <a:cubicBezTo>
                      <a:pt x="342" y="280"/>
                      <a:pt x="345" y="274"/>
                      <a:pt x="347" y="275"/>
                    </a:cubicBezTo>
                    <a:cubicBezTo>
                      <a:pt x="349" y="276"/>
                      <a:pt x="355" y="277"/>
                      <a:pt x="358" y="281"/>
                    </a:cubicBezTo>
                    <a:cubicBezTo>
                      <a:pt x="360" y="283"/>
                      <a:pt x="364" y="287"/>
                      <a:pt x="366" y="289"/>
                    </a:cubicBezTo>
                    <a:cubicBezTo>
                      <a:pt x="369" y="291"/>
                      <a:pt x="367" y="292"/>
                      <a:pt x="369" y="292"/>
                    </a:cubicBezTo>
                    <a:cubicBezTo>
                      <a:pt x="370" y="291"/>
                      <a:pt x="371" y="289"/>
                      <a:pt x="369" y="286"/>
                    </a:cubicBezTo>
                    <a:cubicBezTo>
                      <a:pt x="369" y="286"/>
                      <a:pt x="371" y="286"/>
                      <a:pt x="374" y="286"/>
                    </a:cubicBezTo>
                    <a:cubicBezTo>
                      <a:pt x="376" y="287"/>
                      <a:pt x="379" y="287"/>
                      <a:pt x="380" y="289"/>
                    </a:cubicBezTo>
                    <a:cubicBezTo>
                      <a:pt x="381" y="291"/>
                      <a:pt x="381" y="293"/>
                      <a:pt x="382" y="292"/>
                    </a:cubicBezTo>
                    <a:cubicBezTo>
                      <a:pt x="383" y="290"/>
                      <a:pt x="383" y="285"/>
                      <a:pt x="378" y="278"/>
                    </a:cubicBezTo>
                    <a:cubicBezTo>
                      <a:pt x="378" y="278"/>
                      <a:pt x="382" y="278"/>
                      <a:pt x="384" y="280"/>
                    </a:cubicBezTo>
                    <a:cubicBezTo>
                      <a:pt x="385" y="278"/>
                      <a:pt x="380" y="270"/>
                      <a:pt x="376" y="267"/>
                    </a:cubicBezTo>
                    <a:cubicBezTo>
                      <a:pt x="373" y="265"/>
                      <a:pt x="366" y="264"/>
                      <a:pt x="364" y="263"/>
                    </a:cubicBezTo>
                    <a:cubicBezTo>
                      <a:pt x="361" y="261"/>
                      <a:pt x="358" y="259"/>
                      <a:pt x="353" y="258"/>
                    </a:cubicBezTo>
                    <a:cubicBezTo>
                      <a:pt x="348" y="256"/>
                      <a:pt x="350" y="256"/>
                      <a:pt x="347" y="250"/>
                    </a:cubicBezTo>
                    <a:cubicBezTo>
                      <a:pt x="347" y="248"/>
                      <a:pt x="347" y="246"/>
                      <a:pt x="349" y="244"/>
                    </a:cubicBezTo>
                    <a:cubicBezTo>
                      <a:pt x="347" y="246"/>
                      <a:pt x="347" y="246"/>
                      <a:pt x="347" y="246"/>
                    </a:cubicBezTo>
                    <a:cubicBezTo>
                      <a:pt x="350" y="239"/>
                      <a:pt x="362" y="225"/>
                      <a:pt x="385" y="226"/>
                    </a:cubicBezTo>
                    <a:cubicBezTo>
                      <a:pt x="385" y="226"/>
                      <a:pt x="391" y="228"/>
                      <a:pt x="403" y="226"/>
                    </a:cubicBezTo>
                    <a:cubicBezTo>
                      <a:pt x="416" y="224"/>
                      <a:pt x="430" y="234"/>
                      <a:pt x="437" y="237"/>
                    </a:cubicBezTo>
                    <a:cubicBezTo>
                      <a:pt x="445" y="240"/>
                      <a:pt x="459" y="233"/>
                      <a:pt x="465" y="232"/>
                    </a:cubicBezTo>
                    <a:cubicBezTo>
                      <a:pt x="470" y="230"/>
                      <a:pt x="478" y="228"/>
                      <a:pt x="482" y="221"/>
                    </a:cubicBezTo>
                    <a:cubicBezTo>
                      <a:pt x="487" y="213"/>
                      <a:pt x="478" y="202"/>
                      <a:pt x="472" y="189"/>
                    </a:cubicBezTo>
                    <a:cubicBezTo>
                      <a:pt x="467" y="176"/>
                      <a:pt x="459" y="166"/>
                      <a:pt x="457" y="157"/>
                    </a:cubicBezTo>
                    <a:cubicBezTo>
                      <a:pt x="458" y="135"/>
                      <a:pt x="446" y="132"/>
                      <a:pt x="446" y="132"/>
                    </a:cubicBezTo>
                    <a:cubicBezTo>
                      <a:pt x="446" y="132"/>
                      <a:pt x="434" y="121"/>
                      <a:pt x="428" y="107"/>
                    </a:cubicBezTo>
                    <a:cubicBezTo>
                      <a:pt x="421" y="93"/>
                      <a:pt x="417" y="88"/>
                      <a:pt x="409" y="78"/>
                    </a:cubicBezTo>
                    <a:cubicBezTo>
                      <a:pt x="409" y="78"/>
                      <a:pt x="411" y="47"/>
                      <a:pt x="387" y="27"/>
                    </a:cubicBezTo>
                    <a:cubicBezTo>
                      <a:pt x="363" y="7"/>
                      <a:pt x="357" y="16"/>
                      <a:pt x="361" y="31"/>
                    </a:cubicBezTo>
                    <a:cubicBezTo>
                      <a:pt x="364" y="47"/>
                      <a:pt x="365" y="60"/>
                      <a:pt x="365" y="60"/>
                    </a:cubicBezTo>
                    <a:cubicBezTo>
                      <a:pt x="365" y="60"/>
                      <a:pt x="361" y="79"/>
                      <a:pt x="350" y="73"/>
                    </a:cubicBezTo>
                    <a:cubicBezTo>
                      <a:pt x="184" y="0"/>
                      <a:pt x="98" y="86"/>
                      <a:pt x="85" y="130"/>
                    </a:cubicBezTo>
                    <a:close/>
                  </a:path>
                </a:pathLst>
              </a:custGeom>
              <a:solidFill>
                <a:srgbClr val="EDED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34" name="Freeform 69"/>
              <p:cNvSpPr>
                <a:spLocks/>
              </p:cNvSpPr>
              <p:nvPr/>
            </p:nvSpPr>
            <p:spPr bwMode="auto">
              <a:xfrm>
                <a:off x="1482" y="1011"/>
                <a:ext cx="497" cy="380"/>
              </a:xfrm>
              <a:custGeom>
                <a:avLst/>
                <a:gdLst>
                  <a:gd name="T0" fmla="*/ 0 w 199"/>
                  <a:gd name="T1" fmla="*/ 2063 h 152"/>
                  <a:gd name="T2" fmla="*/ 874 w 199"/>
                  <a:gd name="T3" fmla="*/ 2083 h 152"/>
                  <a:gd name="T4" fmla="*/ 1946 w 199"/>
                  <a:gd name="T5" fmla="*/ 1408 h 152"/>
                  <a:gd name="T6" fmla="*/ 2403 w 199"/>
                  <a:gd name="T7" fmla="*/ 0 h 152"/>
                  <a:gd name="T8" fmla="*/ 2620 w 199"/>
                  <a:gd name="T9" fmla="*/ 270 h 152"/>
                  <a:gd name="T10" fmla="*/ 2975 w 199"/>
                  <a:gd name="T11" fmla="*/ 720 h 152"/>
                  <a:gd name="T12" fmla="*/ 2587 w 199"/>
                  <a:gd name="T13" fmla="*/ 1720 h 152"/>
                  <a:gd name="T14" fmla="*/ 1871 w 199"/>
                  <a:gd name="T15" fmla="*/ 2175 h 152"/>
                  <a:gd name="T16" fmla="*/ 1061 w 199"/>
                  <a:gd name="T17" fmla="*/ 2333 h 152"/>
                  <a:gd name="T18" fmla="*/ 125 w 199"/>
                  <a:gd name="T19" fmla="*/ 2220 h 1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152">
                    <a:moveTo>
                      <a:pt x="0" y="132"/>
                    </a:moveTo>
                    <a:cubicBezTo>
                      <a:pt x="9" y="138"/>
                      <a:pt x="46" y="135"/>
                      <a:pt x="56" y="133"/>
                    </a:cubicBezTo>
                    <a:cubicBezTo>
                      <a:pt x="83" y="126"/>
                      <a:pt x="107" y="111"/>
                      <a:pt x="125" y="90"/>
                    </a:cubicBezTo>
                    <a:cubicBezTo>
                      <a:pt x="144" y="66"/>
                      <a:pt x="155" y="31"/>
                      <a:pt x="154" y="0"/>
                    </a:cubicBezTo>
                    <a:cubicBezTo>
                      <a:pt x="155" y="6"/>
                      <a:pt x="164" y="13"/>
                      <a:pt x="168" y="17"/>
                    </a:cubicBezTo>
                    <a:cubicBezTo>
                      <a:pt x="177" y="26"/>
                      <a:pt x="186" y="33"/>
                      <a:pt x="191" y="46"/>
                    </a:cubicBezTo>
                    <a:cubicBezTo>
                      <a:pt x="199" y="66"/>
                      <a:pt x="180" y="96"/>
                      <a:pt x="166" y="110"/>
                    </a:cubicBezTo>
                    <a:cubicBezTo>
                      <a:pt x="153" y="123"/>
                      <a:pt x="138" y="133"/>
                      <a:pt x="120" y="139"/>
                    </a:cubicBezTo>
                    <a:cubicBezTo>
                      <a:pt x="104" y="143"/>
                      <a:pt x="85" y="147"/>
                      <a:pt x="68" y="149"/>
                    </a:cubicBezTo>
                    <a:cubicBezTo>
                      <a:pt x="46" y="152"/>
                      <a:pt x="29" y="146"/>
                      <a:pt x="8" y="142"/>
                    </a:cubicBezTo>
                  </a:path>
                </a:pathLst>
              </a:cu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Freeform 70"/>
              <p:cNvSpPr>
                <a:spLocks/>
              </p:cNvSpPr>
              <p:nvPr/>
            </p:nvSpPr>
            <p:spPr bwMode="auto">
              <a:xfrm>
                <a:off x="1470" y="1408"/>
                <a:ext cx="237" cy="103"/>
              </a:xfrm>
              <a:custGeom>
                <a:avLst/>
                <a:gdLst>
                  <a:gd name="T0" fmla="*/ 0 w 95"/>
                  <a:gd name="T1" fmla="*/ 0 h 41"/>
                  <a:gd name="T2" fmla="*/ 75 w 95"/>
                  <a:gd name="T3" fmla="*/ 63 h 41"/>
                  <a:gd name="T4" fmla="*/ 467 w 95"/>
                  <a:gd name="T5" fmla="*/ 221 h 41"/>
                  <a:gd name="T6" fmla="*/ 621 w 95"/>
                  <a:gd name="T7" fmla="*/ 460 h 41"/>
                  <a:gd name="T8" fmla="*/ 654 w 95"/>
                  <a:gd name="T9" fmla="*/ 492 h 41"/>
                  <a:gd name="T10" fmla="*/ 666 w 95"/>
                  <a:gd name="T11" fmla="*/ 538 h 41"/>
                  <a:gd name="T12" fmla="*/ 684 w 95"/>
                  <a:gd name="T13" fmla="*/ 505 h 41"/>
                  <a:gd name="T14" fmla="*/ 696 w 95"/>
                  <a:gd name="T15" fmla="*/ 442 h 41"/>
                  <a:gd name="T16" fmla="*/ 666 w 95"/>
                  <a:gd name="T17" fmla="*/ 304 h 41"/>
                  <a:gd name="T18" fmla="*/ 903 w 95"/>
                  <a:gd name="T19" fmla="*/ 347 h 41"/>
                  <a:gd name="T20" fmla="*/ 1058 w 95"/>
                  <a:gd name="T21" fmla="*/ 538 h 41"/>
                  <a:gd name="T22" fmla="*/ 1133 w 95"/>
                  <a:gd name="T23" fmla="*/ 600 h 41"/>
                  <a:gd name="T24" fmla="*/ 1165 w 95"/>
                  <a:gd name="T25" fmla="*/ 651 h 41"/>
                  <a:gd name="T26" fmla="*/ 1165 w 95"/>
                  <a:gd name="T27" fmla="*/ 600 h 41"/>
                  <a:gd name="T28" fmla="*/ 1153 w 95"/>
                  <a:gd name="T29" fmla="*/ 430 h 41"/>
                  <a:gd name="T30" fmla="*/ 1257 w 95"/>
                  <a:gd name="T31" fmla="*/ 460 h 41"/>
                  <a:gd name="T32" fmla="*/ 1350 w 95"/>
                  <a:gd name="T33" fmla="*/ 492 h 41"/>
                  <a:gd name="T34" fmla="*/ 1382 w 95"/>
                  <a:gd name="T35" fmla="*/ 505 h 41"/>
                  <a:gd name="T36" fmla="*/ 1382 w 95"/>
                  <a:gd name="T37" fmla="*/ 460 h 41"/>
                  <a:gd name="T38" fmla="*/ 1350 w 95"/>
                  <a:gd name="T39" fmla="*/ 397 h 41"/>
                  <a:gd name="T40" fmla="*/ 1432 w 95"/>
                  <a:gd name="T41" fmla="*/ 397 h 41"/>
                  <a:gd name="T42" fmla="*/ 1474 w 95"/>
                  <a:gd name="T43" fmla="*/ 397 h 41"/>
                  <a:gd name="T44" fmla="*/ 1444 w 95"/>
                  <a:gd name="T45" fmla="*/ 367 h 41"/>
                  <a:gd name="T46" fmla="*/ 1320 w 95"/>
                  <a:gd name="T47" fmla="*/ 239 h 41"/>
                  <a:gd name="T48" fmla="*/ 1120 w 95"/>
                  <a:gd name="T49" fmla="*/ 158 h 41"/>
                  <a:gd name="T50" fmla="*/ 541 w 95"/>
                  <a:gd name="T51" fmla="*/ 146 h 41"/>
                  <a:gd name="T52" fmla="*/ 0 w 95"/>
                  <a:gd name="T53" fmla="*/ 0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cubicBezTo>
                      <a:pt x="1" y="2"/>
                      <a:pt x="3" y="3"/>
                      <a:pt x="5" y="4"/>
                    </a:cubicBezTo>
                    <a:cubicBezTo>
                      <a:pt x="10" y="6"/>
                      <a:pt x="26" y="12"/>
                      <a:pt x="30" y="14"/>
                    </a:cubicBezTo>
                    <a:cubicBezTo>
                      <a:pt x="33" y="16"/>
                      <a:pt x="37" y="24"/>
                      <a:pt x="40" y="29"/>
                    </a:cubicBezTo>
                    <a:cubicBezTo>
                      <a:pt x="40" y="30"/>
                      <a:pt x="41" y="31"/>
                      <a:pt x="42" y="31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4" y="34"/>
                      <a:pt x="44" y="33"/>
                      <a:pt x="44" y="32"/>
                    </a:cubicBezTo>
                    <a:cubicBezTo>
                      <a:pt x="44" y="31"/>
                      <a:pt x="45" y="29"/>
                      <a:pt x="45" y="28"/>
                    </a:cubicBezTo>
                    <a:cubicBezTo>
                      <a:pt x="44" y="23"/>
                      <a:pt x="43" y="19"/>
                      <a:pt x="43" y="19"/>
                    </a:cubicBezTo>
                    <a:cubicBezTo>
                      <a:pt x="43" y="19"/>
                      <a:pt x="55" y="19"/>
                      <a:pt x="58" y="22"/>
                    </a:cubicBezTo>
                    <a:cubicBezTo>
                      <a:pt x="61" y="25"/>
                      <a:pt x="67" y="32"/>
                      <a:pt x="68" y="34"/>
                    </a:cubicBezTo>
                    <a:cubicBezTo>
                      <a:pt x="69" y="36"/>
                      <a:pt x="71" y="37"/>
                      <a:pt x="73" y="38"/>
                    </a:cubicBezTo>
                    <a:cubicBezTo>
                      <a:pt x="74" y="39"/>
                      <a:pt x="74" y="41"/>
                      <a:pt x="75" y="41"/>
                    </a:cubicBezTo>
                    <a:cubicBezTo>
                      <a:pt x="76" y="41"/>
                      <a:pt x="75" y="39"/>
                      <a:pt x="75" y="38"/>
                    </a:cubicBezTo>
                    <a:cubicBezTo>
                      <a:pt x="75" y="35"/>
                      <a:pt x="74" y="27"/>
                      <a:pt x="74" y="27"/>
                    </a:cubicBezTo>
                    <a:cubicBezTo>
                      <a:pt x="74" y="27"/>
                      <a:pt x="78" y="28"/>
                      <a:pt x="81" y="29"/>
                    </a:cubicBezTo>
                    <a:cubicBezTo>
                      <a:pt x="83" y="29"/>
                      <a:pt x="86" y="31"/>
                      <a:pt x="87" y="31"/>
                    </a:cubicBezTo>
                    <a:cubicBezTo>
                      <a:pt x="88" y="31"/>
                      <a:pt x="88" y="32"/>
                      <a:pt x="89" y="32"/>
                    </a:cubicBezTo>
                    <a:cubicBezTo>
                      <a:pt x="90" y="31"/>
                      <a:pt x="90" y="31"/>
                      <a:pt x="89" y="29"/>
                    </a:cubicBezTo>
                    <a:cubicBezTo>
                      <a:pt x="88" y="28"/>
                      <a:pt x="88" y="25"/>
                      <a:pt x="87" y="25"/>
                    </a:cubicBezTo>
                    <a:cubicBezTo>
                      <a:pt x="87" y="24"/>
                      <a:pt x="90" y="24"/>
                      <a:pt x="92" y="25"/>
                    </a:cubicBezTo>
                    <a:cubicBezTo>
                      <a:pt x="93" y="26"/>
                      <a:pt x="94" y="27"/>
                      <a:pt x="95" y="25"/>
                    </a:cubicBezTo>
                    <a:cubicBezTo>
                      <a:pt x="95" y="25"/>
                      <a:pt x="94" y="24"/>
                      <a:pt x="93" y="23"/>
                    </a:cubicBezTo>
                    <a:cubicBezTo>
                      <a:pt x="91" y="20"/>
                      <a:pt x="87" y="16"/>
                      <a:pt x="85" y="15"/>
                    </a:cubicBezTo>
                    <a:cubicBezTo>
                      <a:pt x="82" y="13"/>
                      <a:pt x="78" y="11"/>
                      <a:pt x="72" y="10"/>
                    </a:cubicBezTo>
                    <a:cubicBezTo>
                      <a:pt x="57" y="10"/>
                      <a:pt x="42" y="9"/>
                      <a:pt x="35" y="9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Freeform 71"/>
              <p:cNvSpPr>
                <a:spLocks/>
              </p:cNvSpPr>
              <p:nvPr/>
            </p:nvSpPr>
            <p:spPr bwMode="auto">
              <a:xfrm>
                <a:off x="1240" y="1198"/>
                <a:ext cx="1114" cy="366"/>
              </a:xfrm>
              <a:custGeom>
                <a:avLst/>
                <a:gdLst>
                  <a:gd name="T0" fmla="*/ 0 w 446"/>
                  <a:gd name="T1" fmla="*/ 1672 h 146"/>
                  <a:gd name="T2" fmla="*/ 405 w 446"/>
                  <a:gd name="T3" fmla="*/ 1276 h 146"/>
                  <a:gd name="T4" fmla="*/ 512 w 446"/>
                  <a:gd name="T5" fmla="*/ 1201 h 146"/>
                  <a:gd name="T6" fmla="*/ 979 w 446"/>
                  <a:gd name="T7" fmla="*/ 1151 h 146"/>
                  <a:gd name="T8" fmla="*/ 1978 w 446"/>
                  <a:gd name="T9" fmla="*/ 1464 h 146"/>
                  <a:gd name="T10" fmla="*/ 3057 w 446"/>
                  <a:gd name="T11" fmla="*/ 1434 h 146"/>
                  <a:gd name="T12" fmla="*/ 4006 w 446"/>
                  <a:gd name="T13" fmla="*/ 1401 h 146"/>
                  <a:gd name="T14" fmla="*/ 4473 w 446"/>
                  <a:gd name="T15" fmla="*/ 1765 h 146"/>
                  <a:gd name="T16" fmla="*/ 4941 w 446"/>
                  <a:gd name="T17" fmla="*/ 2081 h 146"/>
                  <a:gd name="T18" fmla="*/ 5065 w 446"/>
                  <a:gd name="T19" fmla="*/ 2236 h 146"/>
                  <a:gd name="T20" fmla="*/ 5140 w 446"/>
                  <a:gd name="T21" fmla="*/ 2301 h 146"/>
                  <a:gd name="T22" fmla="*/ 5128 w 446"/>
                  <a:gd name="T23" fmla="*/ 2219 h 146"/>
                  <a:gd name="T24" fmla="*/ 5110 w 446"/>
                  <a:gd name="T25" fmla="*/ 2061 h 146"/>
                  <a:gd name="T26" fmla="*/ 5265 w 446"/>
                  <a:gd name="T27" fmla="*/ 2123 h 146"/>
                  <a:gd name="T28" fmla="*/ 5360 w 446"/>
                  <a:gd name="T29" fmla="*/ 2156 h 146"/>
                  <a:gd name="T30" fmla="*/ 5390 w 446"/>
                  <a:gd name="T31" fmla="*/ 2186 h 146"/>
                  <a:gd name="T32" fmla="*/ 5360 w 446"/>
                  <a:gd name="T33" fmla="*/ 2048 h 146"/>
                  <a:gd name="T34" fmla="*/ 5390 w 446"/>
                  <a:gd name="T35" fmla="*/ 2061 h 146"/>
                  <a:gd name="T36" fmla="*/ 5440 w 446"/>
                  <a:gd name="T37" fmla="*/ 2081 h 146"/>
                  <a:gd name="T38" fmla="*/ 5410 w 446"/>
                  <a:gd name="T39" fmla="*/ 1985 h 146"/>
                  <a:gd name="T40" fmla="*/ 5360 w 446"/>
                  <a:gd name="T41" fmla="*/ 1873 h 146"/>
                  <a:gd name="T42" fmla="*/ 5235 w 446"/>
                  <a:gd name="T43" fmla="*/ 1827 h 146"/>
                  <a:gd name="T44" fmla="*/ 5203 w 446"/>
                  <a:gd name="T45" fmla="*/ 1777 h 146"/>
                  <a:gd name="T46" fmla="*/ 4986 w 446"/>
                  <a:gd name="T47" fmla="*/ 1765 h 146"/>
                  <a:gd name="T48" fmla="*/ 4736 w 446"/>
                  <a:gd name="T49" fmla="*/ 1527 h 146"/>
                  <a:gd name="T50" fmla="*/ 4786 w 446"/>
                  <a:gd name="T51" fmla="*/ 1421 h 146"/>
                  <a:gd name="T52" fmla="*/ 4953 w 446"/>
                  <a:gd name="T53" fmla="*/ 1514 h 146"/>
                  <a:gd name="T54" fmla="*/ 5078 w 446"/>
                  <a:gd name="T55" fmla="*/ 1639 h 146"/>
                  <a:gd name="T56" fmla="*/ 5128 w 446"/>
                  <a:gd name="T57" fmla="*/ 1685 h 146"/>
                  <a:gd name="T58" fmla="*/ 5128 w 446"/>
                  <a:gd name="T59" fmla="*/ 1589 h 146"/>
                  <a:gd name="T60" fmla="*/ 5203 w 446"/>
                  <a:gd name="T61" fmla="*/ 1589 h 146"/>
                  <a:gd name="T62" fmla="*/ 5298 w 446"/>
                  <a:gd name="T63" fmla="*/ 1639 h 146"/>
                  <a:gd name="T64" fmla="*/ 5328 w 446"/>
                  <a:gd name="T65" fmla="*/ 1685 h 146"/>
                  <a:gd name="T66" fmla="*/ 5315 w 446"/>
                  <a:gd name="T67" fmla="*/ 1559 h 146"/>
                  <a:gd name="T68" fmla="*/ 5065 w 446"/>
                  <a:gd name="T69" fmla="*/ 1369 h 146"/>
                  <a:gd name="T70" fmla="*/ 5078 w 446"/>
                  <a:gd name="T71" fmla="*/ 1243 h 146"/>
                  <a:gd name="T72" fmla="*/ 5048 w 446"/>
                  <a:gd name="T73" fmla="*/ 1231 h 146"/>
                  <a:gd name="T74" fmla="*/ 4878 w 446"/>
                  <a:gd name="T75" fmla="*/ 1151 h 146"/>
                  <a:gd name="T76" fmla="*/ 4786 w 446"/>
                  <a:gd name="T77" fmla="*/ 1025 h 146"/>
                  <a:gd name="T78" fmla="*/ 4816 w 446"/>
                  <a:gd name="T79" fmla="*/ 930 h 146"/>
                  <a:gd name="T80" fmla="*/ 4786 w 446"/>
                  <a:gd name="T81" fmla="*/ 963 h 146"/>
                  <a:gd name="T82" fmla="*/ 5378 w 446"/>
                  <a:gd name="T83" fmla="*/ 647 h 146"/>
                  <a:gd name="T84" fmla="*/ 5657 w 446"/>
                  <a:gd name="T85" fmla="*/ 647 h 146"/>
                  <a:gd name="T86" fmla="*/ 5765 w 446"/>
                  <a:gd name="T87" fmla="*/ 647 h 146"/>
                  <a:gd name="T88" fmla="*/ 5970 w 446"/>
                  <a:gd name="T89" fmla="*/ 647 h 146"/>
                  <a:gd name="T90" fmla="*/ 6252 w 446"/>
                  <a:gd name="T91" fmla="*/ 772 h 146"/>
                  <a:gd name="T92" fmla="*/ 6544 w 446"/>
                  <a:gd name="T93" fmla="*/ 722 h 146"/>
                  <a:gd name="T94" fmla="*/ 6794 w 446"/>
                  <a:gd name="T95" fmla="*/ 283 h 146"/>
                  <a:gd name="T96" fmla="*/ 6439 w 446"/>
                  <a:gd name="T97" fmla="*/ 471 h 146"/>
                  <a:gd name="T98" fmla="*/ 6189 w 446"/>
                  <a:gd name="T99" fmla="*/ 396 h 146"/>
                  <a:gd name="T100" fmla="*/ 5940 w 446"/>
                  <a:gd name="T101" fmla="*/ 271 h 146"/>
                  <a:gd name="T102" fmla="*/ 5577 w 446"/>
                  <a:gd name="T103" fmla="*/ 271 h 146"/>
                  <a:gd name="T104" fmla="*/ 5328 w 446"/>
                  <a:gd name="T105" fmla="*/ 251 h 146"/>
                  <a:gd name="T106" fmla="*/ 5078 w 446"/>
                  <a:gd name="T107" fmla="*/ 221 h 146"/>
                  <a:gd name="T108" fmla="*/ 4848 w 446"/>
                  <a:gd name="T109" fmla="*/ 83 h 146"/>
                  <a:gd name="T110" fmla="*/ 4316 w 446"/>
                  <a:gd name="T111" fmla="*/ 396 h 146"/>
                  <a:gd name="T112" fmla="*/ 3882 w 446"/>
                  <a:gd name="T113" fmla="*/ 647 h 146"/>
                  <a:gd name="T114" fmla="*/ 3349 w 446"/>
                  <a:gd name="T115" fmla="*/ 897 h 146"/>
                  <a:gd name="T116" fmla="*/ 1916 w 446"/>
                  <a:gd name="T117" fmla="*/ 993 h 146"/>
                  <a:gd name="T118" fmla="*/ 842 w 446"/>
                  <a:gd name="T119" fmla="*/ 805 h 146"/>
                  <a:gd name="T120" fmla="*/ 387 w 446"/>
                  <a:gd name="T121" fmla="*/ 1131 h 146"/>
                  <a:gd name="T122" fmla="*/ 0 w 446"/>
                  <a:gd name="T123" fmla="*/ 1672 h 14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46" h="146">
                    <a:moveTo>
                      <a:pt x="0" y="106"/>
                    </a:moveTo>
                    <a:cubicBezTo>
                      <a:pt x="4" y="97"/>
                      <a:pt x="17" y="85"/>
                      <a:pt x="26" y="81"/>
                    </a:cubicBezTo>
                    <a:cubicBezTo>
                      <a:pt x="29" y="79"/>
                      <a:pt x="32" y="76"/>
                      <a:pt x="33" y="76"/>
                    </a:cubicBezTo>
                    <a:cubicBezTo>
                      <a:pt x="42" y="69"/>
                      <a:pt x="52" y="68"/>
                      <a:pt x="63" y="73"/>
                    </a:cubicBezTo>
                    <a:cubicBezTo>
                      <a:pt x="81" y="82"/>
                      <a:pt x="116" y="93"/>
                      <a:pt x="127" y="93"/>
                    </a:cubicBezTo>
                    <a:cubicBezTo>
                      <a:pt x="139" y="93"/>
                      <a:pt x="174" y="95"/>
                      <a:pt x="196" y="91"/>
                    </a:cubicBezTo>
                    <a:cubicBezTo>
                      <a:pt x="219" y="86"/>
                      <a:pt x="237" y="73"/>
                      <a:pt x="257" y="89"/>
                    </a:cubicBezTo>
                    <a:cubicBezTo>
                      <a:pt x="265" y="96"/>
                      <a:pt x="278" y="106"/>
                      <a:pt x="287" y="112"/>
                    </a:cubicBezTo>
                    <a:cubicBezTo>
                      <a:pt x="295" y="118"/>
                      <a:pt x="314" y="128"/>
                      <a:pt x="317" y="132"/>
                    </a:cubicBezTo>
                    <a:cubicBezTo>
                      <a:pt x="319" y="136"/>
                      <a:pt x="324" y="140"/>
                      <a:pt x="325" y="142"/>
                    </a:cubicBezTo>
                    <a:cubicBezTo>
                      <a:pt x="327" y="143"/>
                      <a:pt x="327" y="146"/>
                      <a:pt x="330" y="146"/>
                    </a:cubicBezTo>
                    <a:cubicBezTo>
                      <a:pt x="332" y="145"/>
                      <a:pt x="329" y="143"/>
                      <a:pt x="329" y="141"/>
                    </a:cubicBezTo>
                    <a:cubicBezTo>
                      <a:pt x="329" y="139"/>
                      <a:pt x="330" y="134"/>
                      <a:pt x="328" y="131"/>
                    </a:cubicBezTo>
                    <a:cubicBezTo>
                      <a:pt x="330" y="132"/>
                      <a:pt x="335" y="135"/>
                      <a:pt x="338" y="135"/>
                    </a:cubicBezTo>
                    <a:cubicBezTo>
                      <a:pt x="341" y="136"/>
                      <a:pt x="342" y="136"/>
                      <a:pt x="344" y="137"/>
                    </a:cubicBezTo>
                    <a:cubicBezTo>
                      <a:pt x="345" y="138"/>
                      <a:pt x="345" y="140"/>
                      <a:pt x="346" y="139"/>
                    </a:cubicBezTo>
                    <a:cubicBezTo>
                      <a:pt x="348" y="137"/>
                      <a:pt x="347" y="135"/>
                      <a:pt x="344" y="130"/>
                    </a:cubicBezTo>
                    <a:cubicBezTo>
                      <a:pt x="344" y="130"/>
                      <a:pt x="345" y="130"/>
                      <a:pt x="346" y="131"/>
                    </a:cubicBezTo>
                    <a:cubicBezTo>
                      <a:pt x="347" y="133"/>
                      <a:pt x="349" y="132"/>
                      <a:pt x="349" y="132"/>
                    </a:cubicBezTo>
                    <a:cubicBezTo>
                      <a:pt x="349" y="132"/>
                      <a:pt x="348" y="129"/>
                      <a:pt x="347" y="126"/>
                    </a:cubicBezTo>
                    <a:cubicBezTo>
                      <a:pt x="346" y="123"/>
                      <a:pt x="345" y="121"/>
                      <a:pt x="344" y="119"/>
                    </a:cubicBezTo>
                    <a:cubicBezTo>
                      <a:pt x="342" y="117"/>
                      <a:pt x="336" y="116"/>
                      <a:pt x="336" y="116"/>
                    </a:cubicBezTo>
                    <a:cubicBezTo>
                      <a:pt x="336" y="116"/>
                      <a:pt x="335" y="115"/>
                      <a:pt x="334" y="113"/>
                    </a:cubicBezTo>
                    <a:cubicBezTo>
                      <a:pt x="332" y="112"/>
                      <a:pt x="321" y="113"/>
                      <a:pt x="320" y="112"/>
                    </a:cubicBezTo>
                    <a:cubicBezTo>
                      <a:pt x="319" y="112"/>
                      <a:pt x="305" y="100"/>
                      <a:pt x="304" y="97"/>
                    </a:cubicBezTo>
                    <a:cubicBezTo>
                      <a:pt x="302" y="95"/>
                      <a:pt x="305" y="89"/>
                      <a:pt x="307" y="90"/>
                    </a:cubicBezTo>
                    <a:cubicBezTo>
                      <a:pt x="309" y="91"/>
                      <a:pt x="315" y="92"/>
                      <a:pt x="318" y="96"/>
                    </a:cubicBezTo>
                    <a:cubicBezTo>
                      <a:pt x="320" y="98"/>
                      <a:pt x="324" y="102"/>
                      <a:pt x="326" y="104"/>
                    </a:cubicBezTo>
                    <a:cubicBezTo>
                      <a:pt x="329" y="106"/>
                      <a:pt x="327" y="107"/>
                      <a:pt x="329" y="107"/>
                    </a:cubicBezTo>
                    <a:cubicBezTo>
                      <a:pt x="330" y="106"/>
                      <a:pt x="331" y="104"/>
                      <a:pt x="329" y="101"/>
                    </a:cubicBezTo>
                    <a:cubicBezTo>
                      <a:pt x="329" y="101"/>
                      <a:pt x="331" y="101"/>
                      <a:pt x="334" y="101"/>
                    </a:cubicBezTo>
                    <a:cubicBezTo>
                      <a:pt x="336" y="102"/>
                      <a:pt x="339" y="102"/>
                      <a:pt x="340" y="104"/>
                    </a:cubicBezTo>
                    <a:cubicBezTo>
                      <a:pt x="341" y="106"/>
                      <a:pt x="341" y="108"/>
                      <a:pt x="342" y="107"/>
                    </a:cubicBezTo>
                    <a:cubicBezTo>
                      <a:pt x="343" y="106"/>
                      <a:pt x="343" y="103"/>
                      <a:pt x="341" y="99"/>
                    </a:cubicBezTo>
                    <a:cubicBezTo>
                      <a:pt x="335" y="96"/>
                      <a:pt x="327" y="92"/>
                      <a:pt x="325" y="87"/>
                    </a:cubicBezTo>
                    <a:cubicBezTo>
                      <a:pt x="323" y="85"/>
                      <a:pt x="325" y="82"/>
                      <a:pt x="326" y="79"/>
                    </a:cubicBezTo>
                    <a:cubicBezTo>
                      <a:pt x="325" y="78"/>
                      <a:pt x="324" y="78"/>
                      <a:pt x="324" y="78"/>
                    </a:cubicBezTo>
                    <a:cubicBezTo>
                      <a:pt x="321" y="76"/>
                      <a:pt x="318" y="74"/>
                      <a:pt x="313" y="73"/>
                    </a:cubicBezTo>
                    <a:cubicBezTo>
                      <a:pt x="308" y="71"/>
                      <a:pt x="310" y="71"/>
                      <a:pt x="307" y="65"/>
                    </a:cubicBezTo>
                    <a:cubicBezTo>
                      <a:pt x="307" y="63"/>
                      <a:pt x="307" y="61"/>
                      <a:pt x="309" y="59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10" y="54"/>
                      <a:pt x="322" y="40"/>
                      <a:pt x="345" y="41"/>
                    </a:cubicBezTo>
                    <a:cubicBezTo>
                      <a:pt x="345" y="41"/>
                      <a:pt x="351" y="43"/>
                      <a:pt x="363" y="41"/>
                    </a:cubicBezTo>
                    <a:cubicBezTo>
                      <a:pt x="365" y="41"/>
                      <a:pt x="368" y="41"/>
                      <a:pt x="370" y="41"/>
                    </a:cubicBezTo>
                    <a:cubicBezTo>
                      <a:pt x="375" y="40"/>
                      <a:pt x="379" y="39"/>
                      <a:pt x="383" y="41"/>
                    </a:cubicBezTo>
                    <a:cubicBezTo>
                      <a:pt x="390" y="44"/>
                      <a:pt x="393" y="48"/>
                      <a:pt x="401" y="49"/>
                    </a:cubicBezTo>
                    <a:cubicBezTo>
                      <a:pt x="408" y="49"/>
                      <a:pt x="414" y="48"/>
                      <a:pt x="420" y="46"/>
                    </a:cubicBezTo>
                    <a:cubicBezTo>
                      <a:pt x="433" y="41"/>
                      <a:pt x="446" y="33"/>
                      <a:pt x="436" y="18"/>
                    </a:cubicBezTo>
                    <a:cubicBezTo>
                      <a:pt x="438" y="34"/>
                      <a:pt x="425" y="33"/>
                      <a:pt x="413" y="30"/>
                    </a:cubicBezTo>
                    <a:cubicBezTo>
                      <a:pt x="408" y="29"/>
                      <a:pt x="402" y="27"/>
                      <a:pt x="397" y="25"/>
                    </a:cubicBezTo>
                    <a:cubicBezTo>
                      <a:pt x="390" y="23"/>
                      <a:pt x="389" y="17"/>
                      <a:pt x="381" y="17"/>
                    </a:cubicBezTo>
                    <a:cubicBezTo>
                      <a:pt x="373" y="16"/>
                      <a:pt x="366" y="17"/>
                      <a:pt x="358" y="17"/>
                    </a:cubicBezTo>
                    <a:cubicBezTo>
                      <a:pt x="352" y="16"/>
                      <a:pt x="347" y="16"/>
                      <a:pt x="342" y="16"/>
                    </a:cubicBezTo>
                    <a:cubicBezTo>
                      <a:pt x="337" y="16"/>
                      <a:pt x="331" y="15"/>
                      <a:pt x="326" y="14"/>
                    </a:cubicBezTo>
                    <a:cubicBezTo>
                      <a:pt x="320" y="13"/>
                      <a:pt x="317" y="6"/>
                      <a:pt x="311" y="5"/>
                    </a:cubicBezTo>
                    <a:cubicBezTo>
                      <a:pt x="293" y="0"/>
                      <a:pt x="290" y="20"/>
                      <a:pt x="277" y="25"/>
                    </a:cubicBezTo>
                    <a:cubicBezTo>
                      <a:pt x="267" y="30"/>
                      <a:pt x="258" y="34"/>
                      <a:pt x="249" y="41"/>
                    </a:cubicBezTo>
                    <a:cubicBezTo>
                      <a:pt x="239" y="48"/>
                      <a:pt x="227" y="54"/>
                      <a:pt x="215" y="57"/>
                    </a:cubicBezTo>
                    <a:cubicBezTo>
                      <a:pt x="186" y="66"/>
                      <a:pt x="153" y="66"/>
                      <a:pt x="123" y="63"/>
                    </a:cubicBezTo>
                    <a:cubicBezTo>
                      <a:pt x="100" y="60"/>
                      <a:pt x="77" y="44"/>
                      <a:pt x="54" y="51"/>
                    </a:cubicBezTo>
                    <a:cubicBezTo>
                      <a:pt x="42" y="54"/>
                      <a:pt x="35" y="64"/>
                      <a:pt x="25" y="72"/>
                    </a:cubicBezTo>
                    <a:cubicBezTo>
                      <a:pt x="15" y="80"/>
                      <a:pt x="1" y="92"/>
                      <a:pt x="0" y="106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Freeform 72"/>
              <p:cNvSpPr>
                <a:spLocks/>
              </p:cNvSpPr>
              <p:nvPr/>
            </p:nvSpPr>
            <p:spPr bwMode="auto">
              <a:xfrm>
                <a:off x="1747" y="1081"/>
                <a:ext cx="355" cy="272"/>
              </a:xfrm>
              <a:custGeom>
                <a:avLst/>
                <a:gdLst>
                  <a:gd name="T0" fmla="*/ 0 w 142"/>
                  <a:gd name="T1" fmla="*/ 1694 h 109"/>
                  <a:gd name="T2" fmla="*/ 1000 w 142"/>
                  <a:gd name="T3" fmla="*/ 933 h 109"/>
                  <a:gd name="T4" fmla="*/ 1145 w 142"/>
                  <a:gd name="T5" fmla="*/ 312 h 109"/>
                  <a:gd name="T6" fmla="*/ 1283 w 142"/>
                  <a:gd name="T7" fmla="*/ 30 h 109"/>
                  <a:gd name="T8" fmla="*/ 1550 w 142"/>
                  <a:gd name="T9" fmla="*/ 167 h 109"/>
                  <a:gd name="T10" fmla="*/ 1708 w 142"/>
                  <a:gd name="T11" fmla="*/ 387 h 109"/>
                  <a:gd name="T12" fmla="*/ 1800 w 142"/>
                  <a:gd name="T13" fmla="*/ 529 h 109"/>
                  <a:gd name="T14" fmla="*/ 1813 w 142"/>
                  <a:gd name="T15" fmla="*/ 696 h 109"/>
                  <a:gd name="T16" fmla="*/ 2063 w 142"/>
                  <a:gd name="T17" fmla="*/ 966 h 109"/>
                  <a:gd name="T18" fmla="*/ 1845 w 142"/>
                  <a:gd name="T19" fmla="*/ 1183 h 109"/>
                  <a:gd name="T20" fmla="*/ 1238 w 142"/>
                  <a:gd name="T21" fmla="*/ 1308 h 109"/>
                  <a:gd name="T22" fmla="*/ 833 w 142"/>
                  <a:gd name="T23" fmla="*/ 1462 h 10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09">
                    <a:moveTo>
                      <a:pt x="0" y="109"/>
                    </a:moveTo>
                    <a:cubicBezTo>
                      <a:pt x="26" y="101"/>
                      <a:pt x="49" y="83"/>
                      <a:pt x="64" y="60"/>
                    </a:cubicBezTo>
                    <a:cubicBezTo>
                      <a:pt x="72" y="48"/>
                      <a:pt x="78" y="35"/>
                      <a:pt x="73" y="20"/>
                    </a:cubicBezTo>
                    <a:cubicBezTo>
                      <a:pt x="69" y="11"/>
                      <a:pt x="76" y="0"/>
                      <a:pt x="82" y="2"/>
                    </a:cubicBezTo>
                    <a:cubicBezTo>
                      <a:pt x="88" y="4"/>
                      <a:pt x="94" y="7"/>
                      <a:pt x="99" y="11"/>
                    </a:cubicBezTo>
                    <a:cubicBezTo>
                      <a:pt x="104" y="15"/>
                      <a:pt x="105" y="20"/>
                      <a:pt x="109" y="25"/>
                    </a:cubicBezTo>
                    <a:cubicBezTo>
                      <a:pt x="113" y="28"/>
                      <a:pt x="115" y="28"/>
                      <a:pt x="115" y="34"/>
                    </a:cubicBezTo>
                    <a:cubicBezTo>
                      <a:pt x="116" y="38"/>
                      <a:pt x="114" y="40"/>
                      <a:pt x="116" y="45"/>
                    </a:cubicBezTo>
                    <a:cubicBezTo>
                      <a:pt x="119" y="52"/>
                      <a:pt x="126" y="57"/>
                      <a:pt x="132" y="62"/>
                    </a:cubicBezTo>
                    <a:cubicBezTo>
                      <a:pt x="142" y="71"/>
                      <a:pt x="127" y="74"/>
                      <a:pt x="118" y="76"/>
                    </a:cubicBezTo>
                    <a:cubicBezTo>
                      <a:pt x="105" y="78"/>
                      <a:pt x="92" y="80"/>
                      <a:pt x="79" y="84"/>
                    </a:cubicBezTo>
                    <a:cubicBezTo>
                      <a:pt x="73" y="86"/>
                      <a:pt x="60" y="95"/>
                      <a:pt x="53" y="94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39" name="Freeform 73"/>
              <p:cNvSpPr>
                <a:spLocks/>
              </p:cNvSpPr>
              <p:nvPr/>
            </p:nvSpPr>
            <p:spPr bwMode="auto">
              <a:xfrm>
                <a:off x="2052" y="783"/>
                <a:ext cx="110" cy="145"/>
              </a:xfrm>
              <a:custGeom>
                <a:avLst/>
                <a:gdLst>
                  <a:gd name="T0" fmla="*/ 63 w 44"/>
                  <a:gd name="T1" fmla="*/ 50 h 58"/>
                  <a:gd name="T2" fmla="*/ 500 w 44"/>
                  <a:gd name="T3" fmla="*/ 425 h 58"/>
                  <a:gd name="T4" fmla="*/ 595 w 44"/>
                  <a:gd name="T5" fmla="*/ 908 h 58"/>
                  <a:gd name="T6" fmla="*/ 375 w 44"/>
                  <a:gd name="T7" fmla="*/ 520 h 58"/>
                  <a:gd name="T8" fmla="*/ 0 w 44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58">
                    <a:moveTo>
                      <a:pt x="4" y="3"/>
                    </a:moveTo>
                    <a:cubicBezTo>
                      <a:pt x="14" y="1"/>
                      <a:pt x="27" y="20"/>
                      <a:pt x="32" y="27"/>
                    </a:cubicBezTo>
                    <a:cubicBezTo>
                      <a:pt x="37" y="35"/>
                      <a:pt x="44" y="49"/>
                      <a:pt x="38" y="58"/>
                    </a:cubicBezTo>
                    <a:cubicBezTo>
                      <a:pt x="28" y="56"/>
                      <a:pt x="28" y="40"/>
                      <a:pt x="24" y="33"/>
                    </a:cubicBezTo>
                    <a:cubicBezTo>
                      <a:pt x="18" y="22"/>
                      <a:pt x="10" y="7"/>
                      <a:pt x="0" y="0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Freeform 74"/>
              <p:cNvSpPr>
                <a:spLocks/>
              </p:cNvSpPr>
              <p:nvPr/>
            </p:nvSpPr>
            <p:spPr bwMode="auto">
              <a:xfrm>
                <a:off x="2039" y="1408"/>
                <a:ext cx="43" cy="35"/>
              </a:xfrm>
              <a:custGeom>
                <a:avLst/>
                <a:gdLst>
                  <a:gd name="T0" fmla="*/ 0 w 17"/>
                  <a:gd name="T1" fmla="*/ 0 h 14"/>
                  <a:gd name="T2" fmla="*/ 180 w 17"/>
                  <a:gd name="T3" fmla="*/ 83 h 14"/>
                  <a:gd name="T4" fmla="*/ 276 w 17"/>
                  <a:gd name="T5" fmla="*/ 220 h 14"/>
                  <a:gd name="T6" fmla="*/ 83 w 17"/>
                  <a:gd name="T7" fmla="*/ 158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14">
                    <a:moveTo>
                      <a:pt x="0" y="0"/>
                    </a:moveTo>
                    <a:cubicBezTo>
                      <a:pt x="6" y="2"/>
                      <a:pt x="6" y="0"/>
                      <a:pt x="11" y="5"/>
                    </a:cubicBezTo>
                    <a:cubicBezTo>
                      <a:pt x="13" y="7"/>
                      <a:pt x="17" y="10"/>
                      <a:pt x="17" y="14"/>
                    </a:cubicBezTo>
                    <a:cubicBezTo>
                      <a:pt x="13" y="12"/>
                      <a:pt x="9" y="11"/>
                      <a:pt x="5" y="10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Freeform 75"/>
              <p:cNvSpPr>
                <a:spLocks/>
              </p:cNvSpPr>
              <p:nvPr/>
            </p:nvSpPr>
            <p:spPr bwMode="auto">
              <a:xfrm>
                <a:off x="2142" y="1128"/>
                <a:ext cx="67" cy="65"/>
              </a:xfrm>
              <a:custGeom>
                <a:avLst/>
                <a:gdLst>
                  <a:gd name="T0" fmla="*/ 382 w 27"/>
                  <a:gd name="T1" fmla="*/ 345 h 26"/>
                  <a:gd name="T2" fmla="*/ 258 w 27"/>
                  <a:gd name="T3" fmla="*/ 95 h 26"/>
                  <a:gd name="T4" fmla="*/ 12 w 27"/>
                  <a:gd name="T5" fmla="*/ 158 h 26"/>
                  <a:gd name="T6" fmla="*/ 136 w 27"/>
                  <a:gd name="T7" fmla="*/ 375 h 26"/>
                  <a:gd name="T8" fmla="*/ 337 w 27"/>
                  <a:gd name="T9" fmla="*/ 345 h 26"/>
                  <a:gd name="T10" fmla="*/ 382 w 27"/>
                  <a:gd name="T11" fmla="*/ 345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2"/>
                    </a:moveTo>
                    <a:cubicBezTo>
                      <a:pt x="23" y="20"/>
                      <a:pt x="27" y="11"/>
                      <a:pt x="17" y="6"/>
                    </a:cubicBezTo>
                    <a:cubicBezTo>
                      <a:pt x="8" y="0"/>
                      <a:pt x="1" y="10"/>
                      <a:pt x="1" y="10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Freeform 76"/>
              <p:cNvSpPr>
                <a:spLocks/>
              </p:cNvSpPr>
              <p:nvPr/>
            </p:nvSpPr>
            <p:spPr bwMode="auto">
              <a:xfrm>
                <a:off x="2147" y="1138"/>
                <a:ext cx="55" cy="53"/>
              </a:xfrm>
              <a:custGeom>
                <a:avLst/>
                <a:gdLst>
                  <a:gd name="T0" fmla="*/ 50 w 22"/>
                  <a:gd name="T1" fmla="*/ 83 h 21"/>
                  <a:gd name="T2" fmla="*/ 250 w 22"/>
                  <a:gd name="T3" fmla="*/ 50 h 21"/>
                  <a:gd name="T4" fmla="*/ 283 w 22"/>
                  <a:gd name="T5" fmla="*/ 255 h 21"/>
                  <a:gd name="T6" fmla="*/ 83 w 22"/>
                  <a:gd name="T7" fmla="*/ 288 h 21"/>
                  <a:gd name="T8" fmla="*/ 50 w 22"/>
                  <a:gd name="T9" fmla="*/ 83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5"/>
                    </a:moveTo>
                    <a:cubicBezTo>
                      <a:pt x="6" y="0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0"/>
                      <a:pt x="9" y="21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solidFill>
                <a:srgbClr val="ADAE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Freeform 77"/>
              <p:cNvSpPr>
                <a:spLocks/>
              </p:cNvSpPr>
              <p:nvPr/>
            </p:nvSpPr>
            <p:spPr bwMode="auto">
              <a:xfrm>
                <a:off x="2162" y="1153"/>
                <a:ext cx="22" cy="23"/>
              </a:xfrm>
              <a:custGeom>
                <a:avLst/>
                <a:gdLst>
                  <a:gd name="T0" fmla="*/ 29 w 9"/>
                  <a:gd name="T1" fmla="*/ 33 h 9"/>
                  <a:gd name="T2" fmla="*/ 103 w 9"/>
                  <a:gd name="T3" fmla="*/ 20 h 9"/>
                  <a:gd name="T4" fmla="*/ 120 w 9"/>
                  <a:gd name="T5" fmla="*/ 118 h 9"/>
                  <a:gd name="T6" fmla="*/ 42 w 9"/>
                  <a:gd name="T7" fmla="*/ 118 h 9"/>
                  <a:gd name="T8" fmla="*/ 29 w 9"/>
                  <a:gd name="T9" fmla="*/ 3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8"/>
                      <a:pt x="4" y="9"/>
                      <a:pt x="3" y="7"/>
                    </a:cubicBezTo>
                    <a:cubicBezTo>
                      <a:pt x="1" y="6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Freeform 78"/>
              <p:cNvSpPr>
                <a:spLocks/>
              </p:cNvSpPr>
              <p:nvPr/>
            </p:nvSpPr>
            <p:spPr bwMode="auto">
              <a:xfrm>
                <a:off x="2252" y="1063"/>
                <a:ext cx="32" cy="70"/>
              </a:xfrm>
              <a:custGeom>
                <a:avLst/>
                <a:gdLst>
                  <a:gd name="T0" fmla="*/ 133 w 13"/>
                  <a:gd name="T1" fmla="*/ 283 h 28"/>
                  <a:gd name="T2" fmla="*/ 194 w 13"/>
                  <a:gd name="T3" fmla="*/ 438 h 28"/>
                  <a:gd name="T4" fmla="*/ 182 w 13"/>
                  <a:gd name="T5" fmla="*/ 408 h 28"/>
                  <a:gd name="T6" fmla="*/ 12 w 13"/>
                  <a:gd name="T7" fmla="*/ 20 h 28"/>
                  <a:gd name="T8" fmla="*/ 0 w 13"/>
                  <a:gd name="T9" fmla="*/ 0 h 28"/>
                  <a:gd name="T10" fmla="*/ 0 w 13"/>
                  <a:gd name="T11" fmla="*/ 0 h 28"/>
                  <a:gd name="T12" fmla="*/ 62 w 13"/>
                  <a:gd name="T13" fmla="*/ 125 h 28"/>
                  <a:gd name="T14" fmla="*/ 133 w 13"/>
                  <a:gd name="T15" fmla="*/ 283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28">
                    <a:moveTo>
                      <a:pt x="9" y="18"/>
                    </a:moveTo>
                    <a:cubicBezTo>
                      <a:pt x="10" y="20"/>
                      <a:pt x="10" y="26"/>
                      <a:pt x="13" y="28"/>
                    </a:cubicBezTo>
                    <a:cubicBezTo>
                      <a:pt x="12" y="27"/>
                      <a:pt x="12" y="27"/>
                      <a:pt x="12" y="26"/>
                    </a:cubicBezTo>
                    <a:cubicBezTo>
                      <a:pt x="13" y="4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6"/>
                      <a:pt x="4" y="8"/>
                    </a:cubicBezTo>
                    <a:cubicBezTo>
                      <a:pt x="6" y="11"/>
                      <a:pt x="8" y="14"/>
                      <a:pt x="9" y="18"/>
                    </a:cubicBezTo>
                    <a:close/>
                  </a:path>
                </a:pathLst>
              </a:custGeom>
              <a:solidFill>
                <a:srgbClr val="ADAE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Freeform 79"/>
              <p:cNvSpPr>
                <a:spLocks/>
              </p:cNvSpPr>
              <p:nvPr/>
            </p:nvSpPr>
            <p:spPr bwMode="auto">
              <a:xfrm>
                <a:off x="1699" y="1308"/>
                <a:ext cx="208" cy="120"/>
              </a:xfrm>
              <a:custGeom>
                <a:avLst/>
                <a:gdLst>
                  <a:gd name="T0" fmla="*/ 0 w 83"/>
                  <a:gd name="T1" fmla="*/ 708 h 48"/>
                  <a:gd name="T2" fmla="*/ 566 w 83"/>
                  <a:gd name="T3" fmla="*/ 520 h 48"/>
                  <a:gd name="T4" fmla="*/ 804 w 83"/>
                  <a:gd name="T5" fmla="*/ 438 h 48"/>
                  <a:gd name="T6" fmla="*/ 1088 w 83"/>
                  <a:gd name="T7" fmla="*/ 188 h 48"/>
                  <a:gd name="T8" fmla="*/ 1276 w 83"/>
                  <a:gd name="T9" fmla="*/ 95 h 48"/>
                  <a:gd name="T10" fmla="*/ 1213 w 83"/>
                  <a:gd name="T11" fmla="*/ 313 h 48"/>
                  <a:gd name="T12" fmla="*/ 1213 w 83"/>
                  <a:gd name="T13" fmla="*/ 583 h 48"/>
                  <a:gd name="T14" fmla="*/ 1306 w 83"/>
                  <a:gd name="T15" fmla="*/ 750 h 48"/>
                  <a:gd name="T16" fmla="*/ 1118 w 83"/>
                  <a:gd name="T17" fmla="*/ 595 h 48"/>
                  <a:gd name="T18" fmla="*/ 930 w 83"/>
                  <a:gd name="T19" fmla="*/ 520 h 48"/>
                  <a:gd name="T20" fmla="*/ 439 w 83"/>
                  <a:gd name="T21" fmla="*/ 595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3" h="48">
                    <a:moveTo>
                      <a:pt x="0" y="45"/>
                    </a:moveTo>
                    <a:cubicBezTo>
                      <a:pt x="12" y="43"/>
                      <a:pt x="25" y="38"/>
                      <a:pt x="36" y="33"/>
                    </a:cubicBezTo>
                    <a:cubicBezTo>
                      <a:pt x="41" y="31"/>
                      <a:pt x="46" y="31"/>
                      <a:pt x="51" y="28"/>
                    </a:cubicBezTo>
                    <a:cubicBezTo>
                      <a:pt x="59" y="25"/>
                      <a:pt x="64" y="19"/>
                      <a:pt x="69" y="12"/>
                    </a:cubicBezTo>
                    <a:cubicBezTo>
                      <a:pt x="72" y="10"/>
                      <a:pt x="79" y="0"/>
                      <a:pt x="81" y="6"/>
                    </a:cubicBezTo>
                    <a:cubicBezTo>
                      <a:pt x="83" y="10"/>
                      <a:pt x="78" y="16"/>
                      <a:pt x="77" y="20"/>
                    </a:cubicBezTo>
                    <a:cubicBezTo>
                      <a:pt x="75" y="25"/>
                      <a:pt x="75" y="32"/>
                      <a:pt x="77" y="37"/>
                    </a:cubicBezTo>
                    <a:cubicBezTo>
                      <a:pt x="78" y="41"/>
                      <a:pt x="81" y="44"/>
                      <a:pt x="83" y="48"/>
                    </a:cubicBezTo>
                    <a:cubicBezTo>
                      <a:pt x="78" y="47"/>
                      <a:pt x="75" y="41"/>
                      <a:pt x="71" y="38"/>
                    </a:cubicBezTo>
                    <a:cubicBezTo>
                      <a:pt x="67" y="36"/>
                      <a:pt x="63" y="34"/>
                      <a:pt x="59" y="33"/>
                    </a:cubicBezTo>
                    <a:cubicBezTo>
                      <a:pt x="49" y="31"/>
                      <a:pt x="38" y="36"/>
                      <a:pt x="28" y="38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Freeform 80"/>
              <p:cNvSpPr>
                <a:spLocks/>
              </p:cNvSpPr>
              <p:nvPr/>
            </p:nvSpPr>
            <p:spPr bwMode="auto">
              <a:xfrm>
                <a:off x="1992" y="1371"/>
                <a:ext cx="37" cy="60"/>
              </a:xfrm>
              <a:custGeom>
                <a:avLst/>
                <a:gdLst>
                  <a:gd name="T0" fmla="*/ 74 w 15"/>
                  <a:gd name="T1" fmla="*/ 20 h 24"/>
                  <a:gd name="T2" fmla="*/ 0 w 15"/>
                  <a:gd name="T3" fmla="*/ 375 h 24"/>
                  <a:gd name="T4" fmla="*/ 224 w 15"/>
                  <a:gd name="T5" fmla="*/ 333 h 24"/>
                  <a:gd name="T6" fmla="*/ 121 w 15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24">
                    <a:moveTo>
                      <a:pt x="5" y="1"/>
                    </a:moveTo>
                    <a:cubicBezTo>
                      <a:pt x="0" y="5"/>
                      <a:pt x="0" y="18"/>
                      <a:pt x="0" y="24"/>
                    </a:cubicBezTo>
                    <a:cubicBezTo>
                      <a:pt x="5" y="17"/>
                      <a:pt x="9" y="19"/>
                      <a:pt x="15" y="21"/>
                    </a:cubicBezTo>
                    <a:cubicBezTo>
                      <a:pt x="12" y="17"/>
                      <a:pt x="5" y="6"/>
                      <a:pt x="8" y="0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Freeform 81"/>
              <p:cNvSpPr>
                <a:spLocks/>
              </p:cNvSpPr>
              <p:nvPr/>
            </p:nvSpPr>
            <p:spPr bwMode="auto">
              <a:xfrm>
                <a:off x="1532" y="1428"/>
                <a:ext cx="115" cy="30"/>
              </a:xfrm>
              <a:custGeom>
                <a:avLst/>
                <a:gdLst>
                  <a:gd name="T0" fmla="*/ 0 w 46"/>
                  <a:gd name="T1" fmla="*/ 33 h 12"/>
                  <a:gd name="T2" fmla="*/ 220 w 46"/>
                  <a:gd name="T3" fmla="*/ 188 h 12"/>
                  <a:gd name="T4" fmla="*/ 720 w 46"/>
                  <a:gd name="T5" fmla="*/ 0 h 12"/>
                  <a:gd name="T6" fmla="*/ 125 w 46"/>
                  <a:gd name="T7" fmla="*/ 33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2">
                    <a:moveTo>
                      <a:pt x="0" y="2"/>
                    </a:moveTo>
                    <a:cubicBezTo>
                      <a:pt x="6" y="4"/>
                      <a:pt x="10" y="8"/>
                      <a:pt x="14" y="12"/>
                    </a:cubicBezTo>
                    <a:cubicBezTo>
                      <a:pt x="19" y="2"/>
                      <a:pt x="41" y="12"/>
                      <a:pt x="46" y="0"/>
                    </a:cubicBezTo>
                    <a:cubicBezTo>
                      <a:pt x="34" y="5"/>
                      <a:pt x="19" y="0"/>
                      <a:pt x="8" y="2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Freeform 82"/>
              <p:cNvSpPr>
                <a:spLocks/>
              </p:cNvSpPr>
              <p:nvPr/>
            </p:nvSpPr>
            <p:spPr bwMode="auto">
              <a:xfrm>
                <a:off x="1340" y="1348"/>
                <a:ext cx="85" cy="33"/>
              </a:xfrm>
              <a:custGeom>
                <a:avLst/>
                <a:gdLst>
                  <a:gd name="T0" fmla="*/ 0 w 34"/>
                  <a:gd name="T1" fmla="*/ 117 h 13"/>
                  <a:gd name="T2" fmla="*/ 533 w 34"/>
                  <a:gd name="T3" fmla="*/ 213 h 13"/>
                  <a:gd name="T4" fmla="*/ 300 w 34"/>
                  <a:gd name="T5" fmla="*/ 20 h 13"/>
                  <a:gd name="T6" fmla="*/ 33 w 34"/>
                  <a:gd name="T7" fmla="*/ 96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3">
                    <a:moveTo>
                      <a:pt x="0" y="7"/>
                    </a:moveTo>
                    <a:cubicBezTo>
                      <a:pt x="12" y="1"/>
                      <a:pt x="22" y="10"/>
                      <a:pt x="34" y="13"/>
                    </a:cubicBezTo>
                    <a:cubicBezTo>
                      <a:pt x="27" y="11"/>
                      <a:pt x="25" y="3"/>
                      <a:pt x="19" y="1"/>
                    </a:cubicBezTo>
                    <a:cubicBezTo>
                      <a:pt x="14" y="0"/>
                      <a:pt x="6" y="2"/>
                      <a:pt x="2" y="6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Freeform 83"/>
              <p:cNvSpPr>
                <a:spLocks/>
              </p:cNvSpPr>
              <p:nvPr/>
            </p:nvSpPr>
            <p:spPr bwMode="auto">
              <a:xfrm>
                <a:off x="2224" y="1271"/>
                <a:ext cx="40" cy="40"/>
              </a:xfrm>
              <a:custGeom>
                <a:avLst/>
                <a:gdLst>
                  <a:gd name="T0" fmla="*/ 0 w 16"/>
                  <a:gd name="T1" fmla="*/ 33 h 16"/>
                  <a:gd name="T2" fmla="*/ 95 w 16"/>
                  <a:gd name="T3" fmla="*/ 220 h 16"/>
                  <a:gd name="T4" fmla="*/ 250 w 16"/>
                  <a:gd name="T5" fmla="*/ 208 h 16"/>
                  <a:gd name="T6" fmla="*/ 0 w 16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2"/>
                    </a:moveTo>
                    <a:cubicBezTo>
                      <a:pt x="0" y="7"/>
                      <a:pt x="2" y="12"/>
                      <a:pt x="6" y="14"/>
                    </a:cubicBezTo>
                    <a:cubicBezTo>
                      <a:pt x="9" y="15"/>
                      <a:pt x="16" y="16"/>
                      <a:pt x="16" y="13"/>
                    </a:cubicBezTo>
                    <a:cubicBezTo>
                      <a:pt x="8" y="13"/>
                      <a:pt x="10" y="0"/>
                      <a:pt x="0" y="0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Freeform 84"/>
              <p:cNvSpPr>
                <a:spLocks/>
              </p:cNvSpPr>
              <p:nvPr/>
            </p:nvSpPr>
            <p:spPr bwMode="auto">
              <a:xfrm>
                <a:off x="2294" y="1276"/>
                <a:ext cx="40" cy="22"/>
              </a:xfrm>
              <a:custGeom>
                <a:avLst/>
                <a:gdLst>
                  <a:gd name="T0" fmla="*/ 0 w 16"/>
                  <a:gd name="T1" fmla="*/ 42 h 9"/>
                  <a:gd name="T2" fmla="*/ 125 w 16"/>
                  <a:gd name="T3" fmla="*/ 120 h 9"/>
                  <a:gd name="T4" fmla="*/ 250 w 16"/>
                  <a:gd name="T5" fmla="*/ 0 h 9"/>
                  <a:gd name="T6" fmla="*/ 125 w 16"/>
                  <a:gd name="T7" fmla="*/ 42 h 9"/>
                  <a:gd name="T8" fmla="*/ 0 w 16"/>
                  <a:gd name="T9" fmla="*/ 42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3"/>
                    </a:moveTo>
                    <a:cubicBezTo>
                      <a:pt x="5" y="4"/>
                      <a:pt x="1" y="9"/>
                      <a:pt x="8" y="8"/>
                    </a:cubicBezTo>
                    <a:cubicBezTo>
                      <a:pt x="12" y="7"/>
                      <a:pt x="14" y="4"/>
                      <a:pt x="16" y="0"/>
                    </a:cubicBezTo>
                    <a:cubicBezTo>
                      <a:pt x="13" y="1"/>
                      <a:pt x="12" y="3"/>
                      <a:pt x="8" y="3"/>
                    </a:cubicBezTo>
                    <a:cubicBezTo>
                      <a:pt x="5" y="3"/>
                      <a:pt x="2" y="2"/>
                      <a:pt x="0" y="3"/>
                    </a:cubicBezTo>
                  </a:path>
                </a:pathLst>
              </a:custGeom>
              <a:solidFill>
                <a:srgbClr val="A2A4A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Freeform 85"/>
              <p:cNvSpPr>
                <a:spLocks/>
              </p:cNvSpPr>
              <p:nvPr/>
            </p:nvSpPr>
            <p:spPr bwMode="auto">
              <a:xfrm>
                <a:off x="2039" y="986"/>
                <a:ext cx="43" cy="160"/>
              </a:xfrm>
              <a:custGeom>
                <a:avLst/>
                <a:gdLst>
                  <a:gd name="T0" fmla="*/ 276 w 17"/>
                  <a:gd name="T1" fmla="*/ 0 h 64"/>
                  <a:gd name="T2" fmla="*/ 192 w 17"/>
                  <a:gd name="T3" fmla="*/ 1000 h 64"/>
                  <a:gd name="T4" fmla="*/ 159 w 17"/>
                  <a:gd name="T5" fmla="*/ 583 h 64"/>
                  <a:gd name="T6" fmla="*/ 180 w 17"/>
                  <a:gd name="T7" fmla="*/ 333 h 64"/>
                  <a:gd name="T8" fmla="*/ 276 w 17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64">
                    <a:moveTo>
                      <a:pt x="17" y="0"/>
                    </a:moveTo>
                    <a:cubicBezTo>
                      <a:pt x="3" y="12"/>
                      <a:pt x="0" y="51"/>
                      <a:pt x="12" y="64"/>
                    </a:cubicBezTo>
                    <a:cubicBezTo>
                      <a:pt x="9" y="56"/>
                      <a:pt x="10" y="46"/>
                      <a:pt x="10" y="37"/>
                    </a:cubicBezTo>
                    <a:cubicBezTo>
                      <a:pt x="11" y="32"/>
                      <a:pt x="9" y="29"/>
                      <a:pt x="11" y="21"/>
                    </a:cubicBezTo>
                    <a:cubicBezTo>
                      <a:pt x="12" y="15"/>
                      <a:pt x="13" y="6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Freeform 86"/>
              <p:cNvSpPr>
                <a:spLocks/>
              </p:cNvSpPr>
              <p:nvPr/>
            </p:nvSpPr>
            <p:spPr bwMode="auto">
              <a:xfrm>
                <a:off x="1852" y="953"/>
                <a:ext cx="122" cy="198"/>
              </a:xfrm>
              <a:custGeom>
                <a:avLst/>
                <a:gdLst>
                  <a:gd name="T0" fmla="*/ 92 w 49"/>
                  <a:gd name="T1" fmla="*/ 0 h 79"/>
                  <a:gd name="T2" fmla="*/ 199 w 49"/>
                  <a:gd name="T3" fmla="*/ 659 h 79"/>
                  <a:gd name="T4" fmla="*/ 403 w 49"/>
                  <a:gd name="T5" fmla="*/ 942 h 79"/>
                  <a:gd name="T6" fmla="*/ 528 w 49"/>
                  <a:gd name="T7" fmla="*/ 1243 h 79"/>
                  <a:gd name="T8" fmla="*/ 632 w 49"/>
                  <a:gd name="T9" fmla="*/ 1055 h 79"/>
                  <a:gd name="T10" fmla="*/ 744 w 49"/>
                  <a:gd name="T11" fmla="*/ 910 h 79"/>
                  <a:gd name="T12" fmla="*/ 466 w 49"/>
                  <a:gd name="T13" fmla="*/ 692 h 79"/>
                  <a:gd name="T14" fmla="*/ 92 w 49"/>
                  <a:gd name="T15" fmla="*/ 208 h 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79">
                    <a:moveTo>
                      <a:pt x="6" y="0"/>
                    </a:moveTo>
                    <a:cubicBezTo>
                      <a:pt x="0" y="10"/>
                      <a:pt x="7" y="33"/>
                      <a:pt x="13" y="42"/>
                    </a:cubicBezTo>
                    <a:cubicBezTo>
                      <a:pt x="18" y="48"/>
                      <a:pt x="23" y="53"/>
                      <a:pt x="26" y="60"/>
                    </a:cubicBezTo>
                    <a:cubicBezTo>
                      <a:pt x="29" y="65"/>
                      <a:pt x="30" y="74"/>
                      <a:pt x="34" y="79"/>
                    </a:cubicBezTo>
                    <a:cubicBezTo>
                      <a:pt x="38" y="76"/>
                      <a:pt x="38" y="71"/>
                      <a:pt x="41" y="67"/>
                    </a:cubicBezTo>
                    <a:cubicBezTo>
                      <a:pt x="43" y="64"/>
                      <a:pt x="47" y="62"/>
                      <a:pt x="48" y="58"/>
                    </a:cubicBezTo>
                    <a:cubicBezTo>
                      <a:pt x="49" y="50"/>
                      <a:pt x="35" y="47"/>
                      <a:pt x="30" y="44"/>
                    </a:cubicBezTo>
                    <a:cubicBezTo>
                      <a:pt x="20" y="36"/>
                      <a:pt x="8" y="27"/>
                      <a:pt x="6" y="13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Freeform 87"/>
              <p:cNvSpPr>
                <a:spLocks/>
              </p:cNvSpPr>
              <p:nvPr/>
            </p:nvSpPr>
            <p:spPr bwMode="auto">
              <a:xfrm>
                <a:off x="1954" y="1081"/>
                <a:ext cx="53" cy="72"/>
              </a:xfrm>
              <a:custGeom>
                <a:avLst/>
                <a:gdLst>
                  <a:gd name="T0" fmla="*/ 0 w 21"/>
                  <a:gd name="T1" fmla="*/ 0 h 29"/>
                  <a:gd name="T2" fmla="*/ 242 w 21"/>
                  <a:gd name="T3" fmla="*/ 137 h 29"/>
                  <a:gd name="T4" fmla="*/ 209 w 21"/>
                  <a:gd name="T5" fmla="*/ 444 h 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cubicBezTo>
                      <a:pt x="6" y="3"/>
                      <a:pt x="10" y="3"/>
                      <a:pt x="15" y="9"/>
                    </a:cubicBezTo>
                    <a:cubicBezTo>
                      <a:pt x="18" y="14"/>
                      <a:pt x="21" y="25"/>
                      <a:pt x="13" y="29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Freeform 88"/>
              <p:cNvSpPr>
                <a:spLocks/>
              </p:cNvSpPr>
              <p:nvPr/>
            </p:nvSpPr>
            <p:spPr bwMode="auto">
              <a:xfrm>
                <a:off x="1330" y="851"/>
                <a:ext cx="379" cy="310"/>
              </a:xfrm>
              <a:custGeom>
                <a:avLst/>
                <a:gdLst>
                  <a:gd name="T0" fmla="*/ 0 w 152"/>
                  <a:gd name="T1" fmla="*/ 1938 h 124"/>
                  <a:gd name="T2" fmla="*/ 1381 w 152"/>
                  <a:gd name="T3" fmla="*/ 283 h 124"/>
                  <a:gd name="T4" fmla="*/ 2356 w 152"/>
                  <a:gd name="T5" fmla="*/ 95 h 124"/>
                  <a:gd name="T6" fmla="*/ 0 w 152"/>
                  <a:gd name="T7" fmla="*/ 1938 h 1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2" h="124">
                    <a:moveTo>
                      <a:pt x="0" y="124"/>
                    </a:moveTo>
                    <a:cubicBezTo>
                      <a:pt x="11" y="79"/>
                      <a:pt x="36" y="36"/>
                      <a:pt x="89" y="18"/>
                    </a:cubicBezTo>
                    <a:cubicBezTo>
                      <a:pt x="142" y="0"/>
                      <a:pt x="152" y="6"/>
                      <a:pt x="152" y="6"/>
                    </a:cubicBezTo>
                    <a:cubicBezTo>
                      <a:pt x="128" y="11"/>
                      <a:pt x="34" y="25"/>
                      <a:pt x="0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Freeform 89"/>
              <p:cNvSpPr>
                <a:spLocks/>
              </p:cNvSpPr>
              <p:nvPr/>
            </p:nvSpPr>
            <p:spPr bwMode="auto">
              <a:xfrm>
                <a:off x="1115" y="1418"/>
                <a:ext cx="142" cy="233"/>
              </a:xfrm>
              <a:custGeom>
                <a:avLst/>
                <a:gdLst>
                  <a:gd name="T0" fmla="*/ 558 w 57"/>
                  <a:gd name="T1" fmla="*/ 0 h 93"/>
                  <a:gd name="T2" fmla="*/ 882 w 57"/>
                  <a:gd name="T3" fmla="*/ 1463 h 93"/>
                  <a:gd name="T4" fmla="*/ 558 w 57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" h="93">
                    <a:moveTo>
                      <a:pt x="36" y="0"/>
                    </a:moveTo>
                    <a:cubicBezTo>
                      <a:pt x="29" y="15"/>
                      <a:pt x="0" y="61"/>
                      <a:pt x="57" y="93"/>
                    </a:cubicBezTo>
                    <a:cubicBezTo>
                      <a:pt x="42" y="84"/>
                      <a:pt x="16" y="58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Freeform 90"/>
              <p:cNvSpPr>
                <a:spLocks/>
              </p:cNvSpPr>
              <p:nvPr/>
            </p:nvSpPr>
            <p:spPr bwMode="auto">
              <a:xfrm>
                <a:off x="1982" y="1273"/>
                <a:ext cx="187" cy="123"/>
              </a:xfrm>
              <a:custGeom>
                <a:avLst/>
                <a:gdLst>
                  <a:gd name="T0" fmla="*/ 105 w 75"/>
                  <a:gd name="T1" fmla="*/ 442 h 49"/>
                  <a:gd name="T2" fmla="*/ 603 w 75"/>
                  <a:gd name="T3" fmla="*/ 126 h 49"/>
                  <a:gd name="T4" fmla="*/ 883 w 75"/>
                  <a:gd name="T5" fmla="*/ 126 h 49"/>
                  <a:gd name="T6" fmla="*/ 1162 w 75"/>
                  <a:gd name="T7" fmla="*/ 146 h 49"/>
                  <a:gd name="T8" fmla="*/ 342 w 75"/>
                  <a:gd name="T9" fmla="*/ 95 h 49"/>
                  <a:gd name="T10" fmla="*/ 92 w 75"/>
                  <a:gd name="T11" fmla="*/ 284 h 49"/>
                  <a:gd name="T12" fmla="*/ 0 w 75"/>
                  <a:gd name="T13" fmla="*/ 776 h 49"/>
                  <a:gd name="T14" fmla="*/ 42 w 75"/>
                  <a:gd name="T15" fmla="*/ 650 h 49"/>
                  <a:gd name="T16" fmla="*/ 155 w 75"/>
                  <a:gd name="T17" fmla="*/ 442 h 4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49">
                    <a:moveTo>
                      <a:pt x="7" y="28"/>
                    </a:moveTo>
                    <a:cubicBezTo>
                      <a:pt x="14" y="17"/>
                      <a:pt x="26" y="7"/>
                      <a:pt x="39" y="8"/>
                    </a:cubicBezTo>
                    <a:cubicBezTo>
                      <a:pt x="45" y="8"/>
                      <a:pt x="51" y="9"/>
                      <a:pt x="57" y="8"/>
                    </a:cubicBezTo>
                    <a:cubicBezTo>
                      <a:pt x="63" y="8"/>
                      <a:pt x="69" y="10"/>
                      <a:pt x="75" y="9"/>
                    </a:cubicBezTo>
                    <a:cubicBezTo>
                      <a:pt x="58" y="7"/>
                      <a:pt x="40" y="0"/>
                      <a:pt x="22" y="6"/>
                    </a:cubicBezTo>
                    <a:cubicBezTo>
                      <a:pt x="16" y="8"/>
                      <a:pt x="9" y="12"/>
                      <a:pt x="6" y="18"/>
                    </a:cubicBezTo>
                    <a:cubicBezTo>
                      <a:pt x="2" y="27"/>
                      <a:pt x="1" y="39"/>
                      <a:pt x="0" y="49"/>
                    </a:cubicBezTo>
                    <a:cubicBezTo>
                      <a:pt x="1" y="46"/>
                      <a:pt x="2" y="43"/>
                      <a:pt x="3" y="41"/>
                    </a:cubicBezTo>
                    <a:cubicBezTo>
                      <a:pt x="4" y="36"/>
                      <a:pt x="7" y="32"/>
                      <a:pt x="10" y="28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Freeform 91"/>
              <p:cNvSpPr>
                <a:spLocks/>
              </p:cNvSpPr>
              <p:nvPr/>
            </p:nvSpPr>
            <p:spPr bwMode="auto">
              <a:xfrm>
                <a:off x="1140" y="736"/>
                <a:ext cx="1312" cy="1150"/>
              </a:xfrm>
              <a:custGeom>
                <a:avLst/>
                <a:gdLst>
                  <a:gd name="T0" fmla="*/ 1324 w 525"/>
                  <a:gd name="T1" fmla="*/ 2033 h 460"/>
                  <a:gd name="T2" fmla="*/ 980 w 525"/>
                  <a:gd name="T3" fmla="*/ 3345 h 460"/>
                  <a:gd name="T4" fmla="*/ 125 w 525"/>
                  <a:gd name="T5" fmla="*/ 4800 h 460"/>
                  <a:gd name="T6" fmla="*/ 1949 w 525"/>
                  <a:gd name="T7" fmla="*/ 6238 h 460"/>
                  <a:gd name="T8" fmla="*/ 5216 w 525"/>
                  <a:gd name="T9" fmla="*/ 6395 h 460"/>
                  <a:gd name="T10" fmla="*/ 8194 w 525"/>
                  <a:gd name="T11" fmla="*/ 7188 h 460"/>
                  <a:gd name="T12" fmla="*/ 5383 w 525"/>
                  <a:gd name="T13" fmla="*/ 6238 h 460"/>
                  <a:gd name="T14" fmla="*/ 2249 w 525"/>
                  <a:gd name="T15" fmla="*/ 6000 h 460"/>
                  <a:gd name="T16" fmla="*/ 542 w 525"/>
                  <a:gd name="T17" fmla="*/ 4833 h 460"/>
                  <a:gd name="T18" fmla="*/ 1137 w 525"/>
                  <a:gd name="T19" fmla="*/ 4083 h 460"/>
                  <a:gd name="T20" fmla="*/ 1604 w 525"/>
                  <a:gd name="T21" fmla="*/ 4033 h 460"/>
                  <a:gd name="T22" fmla="*/ 2604 w 525"/>
                  <a:gd name="T23" fmla="*/ 4345 h 460"/>
                  <a:gd name="T24" fmla="*/ 3684 w 525"/>
                  <a:gd name="T25" fmla="*/ 4313 h 460"/>
                  <a:gd name="T26" fmla="*/ 4633 w 525"/>
                  <a:gd name="T27" fmla="*/ 4283 h 460"/>
                  <a:gd name="T28" fmla="*/ 5103 w 525"/>
                  <a:gd name="T29" fmla="*/ 4645 h 460"/>
                  <a:gd name="T30" fmla="*/ 5570 w 525"/>
                  <a:gd name="T31" fmla="*/ 4958 h 460"/>
                  <a:gd name="T32" fmla="*/ 5695 w 525"/>
                  <a:gd name="T33" fmla="*/ 5113 h 460"/>
                  <a:gd name="T34" fmla="*/ 5778 w 525"/>
                  <a:gd name="T35" fmla="*/ 5175 h 460"/>
                  <a:gd name="T36" fmla="*/ 5758 w 525"/>
                  <a:gd name="T37" fmla="*/ 5095 h 460"/>
                  <a:gd name="T38" fmla="*/ 5745 w 525"/>
                  <a:gd name="T39" fmla="*/ 4938 h 460"/>
                  <a:gd name="T40" fmla="*/ 5903 w 525"/>
                  <a:gd name="T41" fmla="*/ 5000 h 460"/>
                  <a:gd name="T42" fmla="*/ 5995 w 525"/>
                  <a:gd name="T43" fmla="*/ 5033 h 460"/>
                  <a:gd name="T44" fmla="*/ 6028 w 525"/>
                  <a:gd name="T45" fmla="*/ 5063 h 460"/>
                  <a:gd name="T46" fmla="*/ 5995 w 525"/>
                  <a:gd name="T47" fmla="*/ 4925 h 460"/>
                  <a:gd name="T48" fmla="*/ 6028 w 525"/>
                  <a:gd name="T49" fmla="*/ 4938 h 460"/>
                  <a:gd name="T50" fmla="*/ 6070 w 525"/>
                  <a:gd name="T51" fmla="*/ 4958 h 460"/>
                  <a:gd name="T52" fmla="*/ 6040 w 525"/>
                  <a:gd name="T53" fmla="*/ 4863 h 460"/>
                  <a:gd name="T54" fmla="*/ 5995 w 525"/>
                  <a:gd name="T55" fmla="*/ 4750 h 460"/>
                  <a:gd name="T56" fmla="*/ 5870 w 525"/>
                  <a:gd name="T57" fmla="*/ 4708 h 460"/>
                  <a:gd name="T58" fmla="*/ 5840 w 525"/>
                  <a:gd name="T59" fmla="*/ 4658 h 460"/>
                  <a:gd name="T60" fmla="*/ 5620 w 525"/>
                  <a:gd name="T61" fmla="*/ 4645 h 460"/>
                  <a:gd name="T62" fmla="*/ 5370 w 525"/>
                  <a:gd name="T63" fmla="*/ 4408 h 460"/>
                  <a:gd name="T64" fmla="*/ 5415 w 525"/>
                  <a:gd name="T65" fmla="*/ 4300 h 460"/>
                  <a:gd name="T66" fmla="*/ 5590 w 525"/>
                  <a:gd name="T67" fmla="*/ 4395 h 460"/>
                  <a:gd name="T68" fmla="*/ 5715 w 525"/>
                  <a:gd name="T69" fmla="*/ 4520 h 460"/>
                  <a:gd name="T70" fmla="*/ 5758 w 525"/>
                  <a:gd name="T71" fmla="*/ 4563 h 460"/>
                  <a:gd name="T72" fmla="*/ 5758 w 525"/>
                  <a:gd name="T73" fmla="*/ 4470 h 460"/>
                  <a:gd name="T74" fmla="*/ 5840 w 525"/>
                  <a:gd name="T75" fmla="*/ 4470 h 460"/>
                  <a:gd name="T76" fmla="*/ 5933 w 525"/>
                  <a:gd name="T77" fmla="*/ 4520 h 460"/>
                  <a:gd name="T78" fmla="*/ 5965 w 525"/>
                  <a:gd name="T79" fmla="*/ 4563 h 460"/>
                  <a:gd name="T80" fmla="*/ 5903 w 525"/>
                  <a:gd name="T81" fmla="*/ 4345 h 460"/>
                  <a:gd name="T82" fmla="*/ 5995 w 525"/>
                  <a:gd name="T83" fmla="*/ 4375 h 460"/>
                  <a:gd name="T84" fmla="*/ 5870 w 525"/>
                  <a:gd name="T85" fmla="*/ 4175 h 460"/>
                  <a:gd name="T86" fmla="*/ 5683 w 525"/>
                  <a:gd name="T87" fmla="*/ 4113 h 460"/>
                  <a:gd name="T88" fmla="*/ 5508 w 525"/>
                  <a:gd name="T89" fmla="*/ 4033 h 460"/>
                  <a:gd name="T90" fmla="*/ 5415 w 525"/>
                  <a:gd name="T91" fmla="*/ 3908 h 460"/>
                  <a:gd name="T92" fmla="*/ 5445 w 525"/>
                  <a:gd name="T93" fmla="*/ 3813 h 460"/>
                  <a:gd name="T94" fmla="*/ 5415 w 525"/>
                  <a:gd name="T95" fmla="*/ 3845 h 460"/>
                  <a:gd name="T96" fmla="*/ 6008 w 525"/>
                  <a:gd name="T97" fmla="*/ 3533 h 460"/>
                  <a:gd name="T98" fmla="*/ 6290 w 525"/>
                  <a:gd name="T99" fmla="*/ 3533 h 460"/>
                  <a:gd name="T100" fmla="*/ 6820 w 525"/>
                  <a:gd name="T101" fmla="*/ 3708 h 460"/>
                  <a:gd name="T102" fmla="*/ 7257 w 525"/>
                  <a:gd name="T103" fmla="*/ 3625 h 460"/>
                  <a:gd name="T104" fmla="*/ 7525 w 525"/>
                  <a:gd name="T105" fmla="*/ 3458 h 460"/>
                  <a:gd name="T106" fmla="*/ 7370 w 525"/>
                  <a:gd name="T107" fmla="*/ 2958 h 460"/>
                  <a:gd name="T108" fmla="*/ 7132 w 525"/>
                  <a:gd name="T109" fmla="*/ 2458 h 460"/>
                  <a:gd name="T110" fmla="*/ 6962 w 525"/>
                  <a:gd name="T111" fmla="*/ 2063 h 460"/>
                  <a:gd name="T112" fmla="*/ 6682 w 525"/>
                  <a:gd name="T113" fmla="*/ 1675 h 460"/>
                  <a:gd name="T114" fmla="*/ 6383 w 525"/>
                  <a:gd name="T115" fmla="*/ 1220 h 460"/>
                  <a:gd name="T116" fmla="*/ 6040 w 525"/>
                  <a:gd name="T117" fmla="*/ 425 h 460"/>
                  <a:gd name="T118" fmla="*/ 5633 w 525"/>
                  <a:gd name="T119" fmla="*/ 488 h 460"/>
                  <a:gd name="T120" fmla="*/ 5695 w 525"/>
                  <a:gd name="T121" fmla="*/ 938 h 460"/>
                  <a:gd name="T122" fmla="*/ 5465 w 525"/>
                  <a:gd name="T123" fmla="*/ 1145 h 460"/>
                  <a:gd name="T124" fmla="*/ 1324 w 525"/>
                  <a:gd name="T125" fmla="*/ 2033 h 46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60">
                    <a:moveTo>
                      <a:pt x="85" y="130"/>
                    </a:moveTo>
                    <a:cubicBezTo>
                      <a:pt x="63" y="183"/>
                      <a:pt x="69" y="196"/>
                      <a:pt x="63" y="214"/>
                    </a:cubicBezTo>
                    <a:cubicBezTo>
                      <a:pt x="56" y="231"/>
                      <a:pt x="19" y="255"/>
                      <a:pt x="8" y="307"/>
                    </a:cubicBezTo>
                    <a:cubicBezTo>
                      <a:pt x="0" y="341"/>
                      <a:pt x="24" y="378"/>
                      <a:pt x="125" y="399"/>
                    </a:cubicBezTo>
                    <a:cubicBezTo>
                      <a:pt x="227" y="420"/>
                      <a:pt x="284" y="407"/>
                      <a:pt x="334" y="409"/>
                    </a:cubicBezTo>
                    <a:cubicBezTo>
                      <a:pt x="385" y="411"/>
                      <a:pt x="490" y="410"/>
                      <a:pt x="525" y="460"/>
                    </a:cubicBezTo>
                    <a:cubicBezTo>
                      <a:pt x="490" y="410"/>
                      <a:pt x="396" y="401"/>
                      <a:pt x="345" y="399"/>
                    </a:cubicBezTo>
                    <a:cubicBezTo>
                      <a:pt x="295" y="396"/>
                      <a:pt x="246" y="405"/>
                      <a:pt x="144" y="384"/>
                    </a:cubicBezTo>
                    <a:cubicBezTo>
                      <a:pt x="60" y="363"/>
                      <a:pt x="28" y="343"/>
                      <a:pt x="35" y="309"/>
                    </a:cubicBezTo>
                    <a:cubicBezTo>
                      <a:pt x="40" y="287"/>
                      <a:pt x="68" y="264"/>
                      <a:pt x="73" y="261"/>
                    </a:cubicBezTo>
                    <a:cubicBezTo>
                      <a:pt x="82" y="254"/>
                      <a:pt x="92" y="253"/>
                      <a:pt x="103" y="258"/>
                    </a:cubicBezTo>
                    <a:cubicBezTo>
                      <a:pt x="121" y="267"/>
                      <a:pt x="156" y="278"/>
                      <a:pt x="167" y="278"/>
                    </a:cubicBezTo>
                    <a:cubicBezTo>
                      <a:pt x="179" y="278"/>
                      <a:pt x="214" y="280"/>
                      <a:pt x="236" y="276"/>
                    </a:cubicBezTo>
                    <a:cubicBezTo>
                      <a:pt x="259" y="271"/>
                      <a:pt x="277" y="258"/>
                      <a:pt x="297" y="274"/>
                    </a:cubicBezTo>
                    <a:cubicBezTo>
                      <a:pt x="305" y="281"/>
                      <a:pt x="318" y="291"/>
                      <a:pt x="327" y="297"/>
                    </a:cubicBezTo>
                    <a:cubicBezTo>
                      <a:pt x="335" y="303"/>
                      <a:pt x="354" y="313"/>
                      <a:pt x="357" y="317"/>
                    </a:cubicBezTo>
                    <a:cubicBezTo>
                      <a:pt x="359" y="321"/>
                      <a:pt x="364" y="325"/>
                      <a:pt x="365" y="327"/>
                    </a:cubicBezTo>
                    <a:cubicBezTo>
                      <a:pt x="367" y="328"/>
                      <a:pt x="367" y="331"/>
                      <a:pt x="370" y="331"/>
                    </a:cubicBezTo>
                    <a:cubicBezTo>
                      <a:pt x="372" y="330"/>
                      <a:pt x="369" y="328"/>
                      <a:pt x="369" y="326"/>
                    </a:cubicBezTo>
                    <a:cubicBezTo>
                      <a:pt x="369" y="324"/>
                      <a:pt x="370" y="319"/>
                      <a:pt x="368" y="316"/>
                    </a:cubicBezTo>
                    <a:cubicBezTo>
                      <a:pt x="370" y="317"/>
                      <a:pt x="375" y="320"/>
                      <a:pt x="378" y="320"/>
                    </a:cubicBezTo>
                    <a:cubicBezTo>
                      <a:pt x="381" y="321"/>
                      <a:pt x="382" y="321"/>
                      <a:pt x="384" y="322"/>
                    </a:cubicBezTo>
                    <a:cubicBezTo>
                      <a:pt x="385" y="323"/>
                      <a:pt x="385" y="325"/>
                      <a:pt x="386" y="324"/>
                    </a:cubicBezTo>
                    <a:cubicBezTo>
                      <a:pt x="388" y="322"/>
                      <a:pt x="387" y="320"/>
                      <a:pt x="384" y="315"/>
                    </a:cubicBezTo>
                    <a:cubicBezTo>
                      <a:pt x="384" y="315"/>
                      <a:pt x="385" y="315"/>
                      <a:pt x="386" y="316"/>
                    </a:cubicBezTo>
                    <a:cubicBezTo>
                      <a:pt x="387" y="318"/>
                      <a:pt x="389" y="317"/>
                      <a:pt x="389" y="317"/>
                    </a:cubicBezTo>
                    <a:cubicBezTo>
                      <a:pt x="389" y="317"/>
                      <a:pt x="388" y="314"/>
                      <a:pt x="387" y="311"/>
                    </a:cubicBezTo>
                    <a:cubicBezTo>
                      <a:pt x="386" y="308"/>
                      <a:pt x="385" y="306"/>
                      <a:pt x="384" y="304"/>
                    </a:cubicBezTo>
                    <a:cubicBezTo>
                      <a:pt x="382" y="302"/>
                      <a:pt x="376" y="301"/>
                      <a:pt x="376" y="301"/>
                    </a:cubicBezTo>
                    <a:cubicBezTo>
                      <a:pt x="376" y="301"/>
                      <a:pt x="375" y="300"/>
                      <a:pt x="374" y="298"/>
                    </a:cubicBezTo>
                    <a:cubicBezTo>
                      <a:pt x="372" y="297"/>
                      <a:pt x="361" y="298"/>
                      <a:pt x="360" y="297"/>
                    </a:cubicBezTo>
                    <a:cubicBezTo>
                      <a:pt x="359" y="297"/>
                      <a:pt x="345" y="285"/>
                      <a:pt x="344" y="282"/>
                    </a:cubicBezTo>
                    <a:cubicBezTo>
                      <a:pt x="342" y="280"/>
                      <a:pt x="345" y="274"/>
                      <a:pt x="347" y="275"/>
                    </a:cubicBezTo>
                    <a:cubicBezTo>
                      <a:pt x="349" y="276"/>
                      <a:pt x="355" y="277"/>
                      <a:pt x="358" y="281"/>
                    </a:cubicBezTo>
                    <a:cubicBezTo>
                      <a:pt x="360" y="283"/>
                      <a:pt x="364" y="287"/>
                      <a:pt x="366" y="289"/>
                    </a:cubicBezTo>
                    <a:cubicBezTo>
                      <a:pt x="369" y="291"/>
                      <a:pt x="367" y="292"/>
                      <a:pt x="369" y="292"/>
                    </a:cubicBezTo>
                    <a:cubicBezTo>
                      <a:pt x="370" y="291"/>
                      <a:pt x="371" y="289"/>
                      <a:pt x="369" y="286"/>
                    </a:cubicBezTo>
                    <a:cubicBezTo>
                      <a:pt x="369" y="286"/>
                      <a:pt x="371" y="286"/>
                      <a:pt x="374" y="286"/>
                    </a:cubicBezTo>
                    <a:cubicBezTo>
                      <a:pt x="376" y="287"/>
                      <a:pt x="379" y="287"/>
                      <a:pt x="380" y="289"/>
                    </a:cubicBezTo>
                    <a:cubicBezTo>
                      <a:pt x="381" y="291"/>
                      <a:pt x="381" y="293"/>
                      <a:pt x="382" y="292"/>
                    </a:cubicBezTo>
                    <a:cubicBezTo>
                      <a:pt x="383" y="290"/>
                      <a:pt x="383" y="285"/>
                      <a:pt x="378" y="278"/>
                    </a:cubicBezTo>
                    <a:cubicBezTo>
                      <a:pt x="378" y="278"/>
                      <a:pt x="382" y="278"/>
                      <a:pt x="384" y="280"/>
                    </a:cubicBezTo>
                    <a:cubicBezTo>
                      <a:pt x="385" y="278"/>
                      <a:pt x="380" y="270"/>
                      <a:pt x="376" y="267"/>
                    </a:cubicBezTo>
                    <a:cubicBezTo>
                      <a:pt x="373" y="265"/>
                      <a:pt x="366" y="264"/>
                      <a:pt x="364" y="263"/>
                    </a:cubicBezTo>
                    <a:cubicBezTo>
                      <a:pt x="361" y="261"/>
                      <a:pt x="358" y="259"/>
                      <a:pt x="353" y="258"/>
                    </a:cubicBezTo>
                    <a:cubicBezTo>
                      <a:pt x="348" y="256"/>
                      <a:pt x="350" y="256"/>
                      <a:pt x="347" y="250"/>
                    </a:cubicBezTo>
                    <a:cubicBezTo>
                      <a:pt x="347" y="248"/>
                      <a:pt x="347" y="246"/>
                      <a:pt x="349" y="244"/>
                    </a:cubicBezTo>
                    <a:cubicBezTo>
                      <a:pt x="347" y="246"/>
                      <a:pt x="347" y="246"/>
                      <a:pt x="347" y="246"/>
                    </a:cubicBezTo>
                    <a:cubicBezTo>
                      <a:pt x="350" y="239"/>
                      <a:pt x="362" y="225"/>
                      <a:pt x="385" y="226"/>
                    </a:cubicBezTo>
                    <a:cubicBezTo>
                      <a:pt x="385" y="226"/>
                      <a:pt x="391" y="228"/>
                      <a:pt x="403" y="226"/>
                    </a:cubicBezTo>
                    <a:cubicBezTo>
                      <a:pt x="416" y="224"/>
                      <a:pt x="430" y="234"/>
                      <a:pt x="437" y="237"/>
                    </a:cubicBezTo>
                    <a:cubicBezTo>
                      <a:pt x="445" y="240"/>
                      <a:pt x="459" y="233"/>
                      <a:pt x="465" y="232"/>
                    </a:cubicBezTo>
                    <a:cubicBezTo>
                      <a:pt x="470" y="230"/>
                      <a:pt x="478" y="228"/>
                      <a:pt x="482" y="221"/>
                    </a:cubicBezTo>
                    <a:cubicBezTo>
                      <a:pt x="487" y="213"/>
                      <a:pt x="478" y="202"/>
                      <a:pt x="472" y="189"/>
                    </a:cubicBezTo>
                    <a:cubicBezTo>
                      <a:pt x="467" y="176"/>
                      <a:pt x="459" y="166"/>
                      <a:pt x="457" y="157"/>
                    </a:cubicBezTo>
                    <a:cubicBezTo>
                      <a:pt x="458" y="135"/>
                      <a:pt x="446" y="132"/>
                      <a:pt x="446" y="132"/>
                    </a:cubicBezTo>
                    <a:cubicBezTo>
                      <a:pt x="446" y="132"/>
                      <a:pt x="434" y="121"/>
                      <a:pt x="428" y="107"/>
                    </a:cubicBezTo>
                    <a:cubicBezTo>
                      <a:pt x="421" y="93"/>
                      <a:pt x="417" y="88"/>
                      <a:pt x="409" y="78"/>
                    </a:cubicBezTo>
                    <a:cubicBezTo>
                      <a:pt x="409" y="78"/>
                      <a:pt x="411" y="47"/>
                      <a:pt x="387" y="27"/>
                    </a:cubicBezTo>
                    <a:cubicBezTo>
                      <a:pt x="363" y="7"/>
                      <a:pt x="357" y="16"/>
                      <a:pt x="361" y="31"/>
                    </a:cubicBezTo>
                    <a:cubicBezTo>
                      <a:pt x="364" y="47"/>
                      <a:pt x="365" y="60"/>
                      <a:pt x="365" y="60"/>
                    </a:cubicBezTo>
                    <a:cubicBezTo>
                      <a:pt x="365" y="60"/>
                      <a:pt x="361" y="79"/>
                      <a:pt x="350" y="73"/>
                    </a:cubicBezTo>
                    <a:cubicBezTo>
                      <a:pt x="184" y="0"/>
                      <a:pt x="102" y="86"/>
                      <a:pt x="85" y="1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Freeform 92"/>
              <p:cNvSpPr>
                <a:spLocks/>
              </p:cNvSpPr>
              <p:nvPr/>
            </p:nvSpPr>
            <p:spPr bwMode="auto">
              <a:xfrm>
                <a:off x="1819" y="843"/>
                <a:ext cx="235" cy="273"/>
              </a:xfrm>
              <a:custGeom>
                <a:avLst/>
                <a:gdLst>
                  <a:gd name="T0" fmla="*/ 1470 w 94"/>
                  <a:gd name="T1" fmla="*/ 847 h 109"/>
                  <a:gd name="T2" fmla="*/ 458 w 94"/>
                  <a:gd name="T3" fmla="*/ 376 h 109"/>
                  <a:gd name="T4" fmla="*/ 770 w 94"/>
                  <a:gd name="T5" fmla="*/ 1430 h 109"/>
                  <a:gd name="T6" fmla="*/ 1175 w 94"/>
                  <a:gd name="T7" fmla="*/ 1713 h 10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4" h="109">
                    <a:moveTo>
                      <a:pt x="94" y="54"/>
                    </a:moveTo>
                    <a:cubicBezTo>
                      <a:pt x="88" y="34"/>
                      <a:pt x="57" y="0"/>
                      <a:pt x="29" y="24"/>
                    </a:cubicBezTo>
                    <a:cubicBezTo>
                      <a:pt x="0" y="48"/>
                      <a:pt x="38" y="87"/>
                      <a:pt x="49" y="91"/>
                    </a:cubicBezTo>
                    <a:cubicBezTo>
                      <a:pt x="60" y="96"/>
                      <a:pt x="72" y="101"/>
                      <a:pt x="75" y="109"/>
                    </a:cubicBezTo>
                  </a:path>
                </a:pathLst>
              </a:custGeom>
              <a:solidFill>
                <a:srgbClr val="EDED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Freeform 93"/>
              <p:cNvSpPr>
                <a:spLocks/>
              </p:cNvSpPr>
              <p:nvPr/>
            </p:nvSpPr>
            <p:spPr bwMode="auto">
              <a:xfrm>
                <a:off x="1819" y="843"/>
                <a:ext cx="235" cy="273"/>
              </a:xfrm>
              <a:custGeom>
                <a:avLst/>
                <a:gdLst>
                  <a:gd name="T0" fmla="*/ 1470 w 94"/>
                  <a:gd name="T1" fmla="*/ 847 h 109"/>
                  <a:gd name="T2" fmla="*/ 458 w 94"/>
                  <a:gd name="T3" fmla="*/ 376 h 109"/>
                  <a:gd name="T4" fmla="*/ 770 w 94"/>
                  <a:gd name="T5" fmla="*/ 1430 h 109"/>
                  <a:gd name="T6" fmla="*/ 1175 w 94"/>
                  <a:gd name="T7" fmla="*/ 1713 h 10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4" h="109">
                    <a:moveTo>
                      <a:pt x="94" y="54"/>
                    </a:moveTo>
                    <a:cubicBezTo>
                      <a:pt x="88" y="34"/>
                      <a:pt x="57" y="0"/>
                      <a:pt x="29" y="24"/>
                    </a:cubicBezTo>
                    <a:cubicBezTo>
                      <a:pt x="0" y="48"/>
                      <a:pt x="38" y="87"/>
                      <a:pt x="49" y="91"/>
                    </a:cubicBezTo>
                    <a:cubicBezTo>
                      <a:pt x="60" y="96"/>
                      <a:pt x="72" y="101"/>
                      <a:pt x="75" y="109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Freeform 94"/>
              <p:cNvSpPr>
                <a:spLocks/>
              </p:cNvSpPr>
              <p:nvPr/>
            </p:nvSpPr>
            <p:spPr bwMode="auto">
              <a:xfrm>
                <a:off x="2184" y="1296"/>
                <a:ext cx="65" cy="145"/>
              </a:xfrm>
              <a:custGeom>
                <a:avLst/>
                <a:gdLst>
                  <a:gd name="T0" fmla="*/ 408 w 26"/>
                  <a:gd name="T1" fmla="*/ 0 h 58"/>
                  <a:gd name="T2" fmla="*/ 95 w 26"/>
                  <a:gd name="T3" fmla="*/ 908 h 5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6" h="58">
                    <a:moveTo>
                      <a:pt x="26" y="0"/>
                    </a:moveTo>
                    <a:cubicBezTo>
                      <a:pt x="19" y="8"/>
                      <a:pt x="0" y="39"/>
                      <a:pt x="6" y="58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Freeform 95"/>
              <p:cNvSpPr>
                <a:spLocks/>
              </p:cNvSpPr>
              <p:nvPr/>
            </p:nvSpPr>
            <p:spPr bwMode="auto">
              <a:xfrm>
                <a:off x="2167" y="1293"/>
                <a:ext cx="75" cy="133"/>
              </a:xfrm>
              <a:custGeom>
                <a:avLst/>
                <a:gdLst>
                  <a:gd name="T0" fmla="*/ 470 w 30"/>
                  <a:gd name="T1" fmla="*/ 0 h 53"/>
                  <a:gd name="T2" fmla="*/ 0 w 30"/>
                  <a:gd name="T3" fmla="*/ 838 h 5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cubicBezTo>
                      <a:pt x="24" y="5"/>
                      <a:pt x="1" y="44"/>
                      <a:pt x="0" y="5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Freeform 96"/>
              <p:cNvSpPr>
                <a:spLocks/>
              </p:cNvSpPr>
              <p:nvPr/>
            </p:nvSpPr>
            <p:spPr bwMode="auto">
              <a:xfrm>
                <a:off x="2139" y="1288"/>
                <a:ext cx="98" cy="108"/>
              </a:xfrm>
              <a:custGeom>
                <a:avLst/>
                <a:gdLst>
                  <a:gd name="T0" fmla="*/ 618 w 39"/>
                  <a:gd name="T1" fmla="*/ 0 h 43"/>
                  <a:gd name="T2" fmla="*/ 0 w 39"/>
                  <a:gd name="T3" fmla="*/ 681 h 4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9" h="43">
                    <a:moveTo>
                      <a:pt x="39" y="0"/>
                    </a:moveTo>
                    <a:cubicBezTo>
                      <a:pt x="29" y="7"/>
                      <a:pt x="5" y="37"/>
                      <a:pt x="0" y="4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Freeform 97"/>
              <p:cNvSpPr>
                <a:spLocks/>
              </p:cNvSpPr>
              <p:nvPr/>
            </p:nvSpPr>
            <p:spPr bwMode="auto">
              <a:xfrm>
                <a:off x="2332" y="1213"/>
                <a:ext cx="42" cy="18"/>
              </a:xfrm>
              <a:custGeom>
                <a:avLst/>
                <a:gdLst>
                  <a:gd name="T0" fmla="*/ 257 w 17"/>
                  <a:gd name="T1" fmla="*/ 0 h 7"/>
                  <a:gd name="T2" fmla="*/ 0 w 17"/>
                  <a:gd name="T3" fmla="*/ 118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7" h="7">
                    <a:moveTo>
                      <a:pt x="17" y="0"/>
                    </a:moveTo>
                    <a:cubicBezTo>
                      <a:pt x="12" y="2"/>
                      <a:pt x="1" y="6"/>
                      <a:pt x="0" y="7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Freeform 98"/>
              <p:cNvSpPr>
                <a:spLocks/>
              </p:cNvSpPr>
              <p:nvPr/>
            </p:nvSpPr>
            <p:spPr bwMode="auto">
              <a:xfrm>
                <a:off x="2332" y="1203"/>
                <a:ext cx="22" cy="20"/>
              </a:xfrm>
              <a:custGeom>
                <a:avLst/>
                <a:gdLst>
                  <a:gd name="T0" fmla="*/ 132 w 9"/>
                  <a:gd name="T1" fmla="*/ 0 h 8"/>
                  <a:gd name="T2" fmla="*/ 0 w 9"/>
                  <a:gd name="T3" fmla="*/ 125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" h="8">
                    <a:moveTo>
                      <a:pt x="9" y="0"/>
                    </a:moveTo>
                    <a:cubicBezTo>
                      <a:pt x="6" y="1"/>
                      <a:pt x="1" y="7"/>
                      <a:pt x="0" y="8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Freeform 99"/>
              <p:cNvSpPr>
                <a:spLocks/>
              </p:cNvSpPr>
              <p:nvPr/>
            </p:nvSpPr>
            <p:spPr bwMode="auto">
              <a:xfrm>
                <a:off x="2327" y="1171"/>
                <a:ext cx="32" cy="47"/>
              </a:xfrm>
              <a:custGeom>
                <a:avLst/>
                <a:gdLst>
                  <a:gd name="T0" fmla="*/ 194 w 13"/>
                  <a:gd name="T1" fmla="*/ 0 h 19"/>
                  <a:gd name="T2" fmla="*/ 0 w 13"/>
                  <a:gd name="T3" fmla="*/ 287 h 1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" h="19">
                    <a:moveTo>
                      <a:pt x="13" y="0"/>
                    </a:moveTo>
                    <a:cubicBezTo>
                      <a:pt x="8" y="3"/>
                      <a:pt x="1" y="15"/>
                      <a:pt x="0" y="19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Freeform 100"/>
              <p:cNvSpPr>
                <a:spLocks/>
              </p:cNvSpPr>
              <p:nvPr/>
            </p:nvSpPr>
            <p:spPr bwMode="auto">
              <a:xfrm>
                <a:off x="2219" y="1303"/>
                <a:ext cx="35" cy="130"/>
              </a:xfrm>
              <a:custGeom>
                <a:avLst/>
                <a:gdLst>
                  <a:gd name="T0" fmla="*/ 220 w 14"/>
                  <a:gd name="T1" fmla="*/ 0 h 52"/>
                  <a:gd name="T2" fmla="*/ 33 w 14"/>
                  <a:gd name="T3" fmla="*/ 813 h 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10" y="5"/>
                      <a:pt x="0" y="36"/>
                      <a:pt x="2" y="52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Freeform 101"/>
              <p:cNvSpPr>
                <a:spLocks/>
              </p:cNvSpPr>
              <p:nvPr/>
            </p:nvSpPr>
            <p:spPr bwMode="auto">
              <a:xfrm>
                <a:off x="2109" y="1281"/>
                <a:ext cx="128" cy="72"/>
              </a:xfrm>
              <a:custGeom>
                <a:avLst/>
                <a:gdLst>
                  <a:gd name="T0" fmla="*/ 806 w 51"/>
                  <a:gd name="T1" fmla="*/ 0 h 29"/>
                  <a:gd name="T2" fmla="*/ 0 w 51"/>
                  <a:gd name="T3" fmla="*/ 444 h 2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1" h="29">
                    <a:moveTo>
                      <a:pt x="51" y="0"/>
                    </a:moveTo>
                    <a:cubicBezTo>
                      <a:pt x="47" y="2"/>
                      <a:pt x="14" y="24"/>
                      <a:pt x="0" y="29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Freeform 102"/>
              <p:cNvSpPr>
                <a:spLocks/>
              </p:cNvSpPr>
              <p:nvPr/>
            </p:nvSpPr>
            <p:spPr bwMode="auto">
              <a:xfrm>
                <a:off x="2334" y="1228"/>
                <a:ext cx="28" cy="8"/>
              </a:xfrm>
              <a:custGeom>
                <a:avLst/>
                <a:gdLst>
                  <a:gd name="T0" fmla="*/ 0 w 11"/>
                  <a:gd name="T1" fmla="*/ 35 h 3"/>
                  <a:gd name="T2" fmla="*/ 181 w 11"/>
                  <a:gd name="T3" fmla="*/ 56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cubicBezTo>
                      <a:pt x="3" y="1"/>
                      <a:pt x="6" y="0"/>
                      <a:pt x="11" y="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0" name="Freeform 103"/>
              <p:cNvSpPr>
                <a:spLocks/>
              </p:cNvSpPr>
              <p:nvPr/>
            </p:nvSpPr>
            <p:spPr bwMode="auto">
              <a:xfrm>
                <a:off x="2142" y="1128"/>
                <a:ext cx="67" cy="65"/>
              </a:xfrm>
              <a:custGeom>
                <a:avLst/>
                <a:gdLst>
                  <a:gd name="T0" fmla="*/ 382 w 27"/>
                  <a:gd name="T1" fmla="*/ 345 h 26"/>
                  <a:gd name="T2" fmla="*/ 258 w 27"/>
                  <a:gd name="T3" fmla="*/ 95 h 26"/>
                  <a:gd name="T4" fmla="*/ 12 w 27"/>
                  <a:gd name="T5" fmla="*/ 158 h 26"/>
                  <a:gd name="T6" fmla="*/ 136 w 27"/>
                  <a:gd name="T7" fmla="*/ 375 h 26"/>
                  <a:gd name="T8" fmla="*/ 337 w 27"/>
                  <a:gd name="T9" fmla="*/ 345 h 26"/>
                  <a:gd name="T10" fmla="*/ 382 w 27"/>
                  <a:gd name="T11" fmla="*/ 345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2"/>
                    </a:moveTo>
                    <a:cubicBezTo>
                      <a:pt x="23" y="20"/>
                      <a:pt x="27" y="11"/>
                      <a:pt x="17" y="6"/>
                    </a:cubicBezTo>
                    <a:cubicBezTo>
                      <a:pt x="8" y="0"/>
                      <a:pt x="1" y="10"/>
                      <a:pt x="1" y="10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2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Freeform 104"/>
              <p:cNvSpPr>
                <a:spLocks/>
              </p:cNvSpPr>
              <p:nvPr/>
            </p:nvSpPr>
            <p:spPr bwMode="auto">
              <a:xfrm>
                <a:off x="2147" y="1138"/>
                <a:ext cx="55" cy="53"/>
              </a:xfrm>
              <a:custGeom>
                <a:avLst/>
                <a:gdLst>
                  <a:gd name="T0" fmla="*/ 50 w 22"/>
                  <a:gd name="T1" fmla="*/ 83 h 21"/>
                  <a:gd name="T2" fmla="*/ 250 w 22"/>
                  <a:gd name="T3" fmla="*/ 50 h 21"/>
                  <a:gd name="T4" fmla="*/ 283 w 22"/>
                  <a:gd name="T5" fmla="*/ 255 h 21"/>
                  <a:gd name="T6" fmla="*/ 83 w 22"/>
                  <a:gd name="T7" fmla="*/ 288 h 21"/>
                  <a:gd name="T8" fmla="*/ 50 w 22"/>
                  <a:gd name="T9" fmla="*/ 83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5"/>
                    </a:moveTo>
                    <a:cubicBezTo>
                      <a:pt x="6" y="0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0"/>
                      <a:pt x="9" y="21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Freeform 105"/>
              <p:cNvSpPr>
                <a:spLocks/>
              </p:cNvSpPr>
              <p:nvPr/>
            </p:nvSpPr>
            <p:spPr bwMode="auto">
              <a:xfrm>
                <a:off x="2162" y="1153"/>
                <a:ext cx="22" cy="23"/>
              </a:xfrm>
              <a:custGeom>
                <a:avLst/>
                <a:gdLst>
                  <a:gd name="T0" fmla="*/ 29 w 9"/>
                  <a:gd name="T1" fmla="*/ 33 h 9"/>
                  <a:gd name="T2" fmla="*/ 103 w 9"/>
                  <a:gd name="T3" fmla="*/ 20 h 9"/>
                  <a:gd name="T4" fmla="*/ 120 w 9"/>
                  <a:gd name="T5" fmla="*/ 118 h 9"/>
                  <a:gd name="T6" fmla="*/ 42 w 9"/>
                  <a:gd name="T7" fmla="*/ 118 h 9"/>
                  <a:gd name="T8" fmla="*/ 29 w 9"/>
                  <a:gd name="T9" fmla="*/ 3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8"/>
                      <a:pt x="4" y="9"/>
                      <a:pt x="3" y="7"/>
                    </a:cubicBezTo>
                    <a:cubicBezTo>
                      <a:pt x="1" y="6"/>
                      <a:pt x="0" y="4"/>
                      <a:pt x="2" y="2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3" name="Freeform 106"/>
              <p:cNvSpPr>
                <a:spLocks/>
              </p:cNvSpPr>
              <p:nvPr/>
            </p:nvSpPr>
            <p:spPr bwMode="auto">
              <a:xfrm>
                <a:off x="1607" y="1433"/>
                <a:ext cx="80" cy="38"/>
              </a:xfrm>
              <a:custGeom>
                <a:avLst/>
                <a:gdLst>
                  <a:gd name="T0" fmla="*/ 500 w 32"/>
                  <a:gd name="T1" fmla="*/ 243 h 15"/>
                  <a:gd name="T2" fmla="*/ 283 w 32"/>
                  <a:gd name="T3" fmla="*/ 96 h 15"/>
                  <a:gd name="T4" fmla="*/ 0 w 32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" h="15">
                    <a:moveTo>
                      <a:pt x="32" y="15"/>
                    </a:moveTo>
                    <a:cubicBezTo>
                      <a:pt x="27" y="10"/>
                      <a:pt x="23" y="7"/>
                      <a:pt x="18" y="6"/>
                    </a:cubicBezTo>
                    <a:cubicBezTo>
                      <a:pt x="14" y="5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4" name="Freeform 107"/>
              <p:cNvSpPr>
                <a:spLocks/>
              </p:cNvSpPr>
              <p:nvPr/>
            </p:nvSpPr>
            <p:spPr bwMode="auto">
              <a:xfrm>
                <a:off x="1584" y="1438"/>
                <a:ext cx="70" cy="38"/>
              </a:xfrm>
              <a:custGeom>
                <a:avLst/>
                <a:gdLst>
                  <a:gd name="T0" fmla="*/ 438 w 28"/>
                  <a:gd name="T1" fmla="*/ 243 h 15"/>
                  <a:gd name="T2" fmla="*/ 345 w 28"/>
                  <a:gd name="T3" fmla="*/ 117 h 15"/>
                  <a:gd name="T4" fmla="*/ 0 w 28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5">
                    <a:moveTo>
                      <a:pt x="28" y="15"/>
                    </a:moveTo>
                    <a:cubicBezTo>
                      <a:pt x="26" y="12"/>
                      <a:pt x="24" y="8"/>
                      <a:pt x="22" y="7"/>
                    </a:cubicBezTo>
                    <a:cubicBezTo>
                      <a:pt x="20" y="6"/>
                      <a:pt x="2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5" name="Freeform 108"/>
              <p:cNvSpPr>
                <a:spLocks/>
              </p:cNvSpPr>
              <p:nvPr/>
            </p:nvSpPr>
            <p:spPr bwMode="auto">
              <a:xfrm>
                <a:off x="1569" y="1438"/>
                <a:ext cx="8" cy="18"/>
              </a:xfrm>
              <a:custGeom>
                <a:avLst/>
                <a:gdLst>
                  <a:gd name="T0" fmla="*/ 56 w 3"/>
                  <a:gd name="T1" fmla="*/ 118 h 7"/>
                  <a:gd name="T2" fmla="*/ 0 w 3"/>
                  <a:gd name="T3" fmla="*/ 0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cubicBezTo>
                      <a:pt x="3" y="4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Freeform 109"/>
              <p:cNvSpPr>
                <a:spLocks/>
              </p:cNvSpPr>
              <p:nvPr/>
            </p:nvSpPr>
            <p:spPr bwMode="auto">
              <a:xfrm>
                <a:off x="1470" y="1408"/>
                <a:ext cx="237" cy="103"/>
              </a:xfrm>
              <a:custGeom>
                <a:avLst/>
                <a:gdLst>
                  <a:gd name="T0" fmla="*/ 0 w 95"/>
                  <a:gd name="T1" fmla="*/ 0 h 41"/>
                  <a:gd name="T2" fmla="*/ 75 w 95"/>
                  <a:gd name="T3" fmla="*/ 63 h 41"/>
                  <a:gd name="T4" fmla="*/ 467 w 95"/>
                  <a:gd name="T5" fmla="*/ 221 h 41"/>
                  <a:gd name="T6" fmla="*/ 621 w 95"/>
                  <a:gd name="T7" fmla="*/ 460 h 41"/>
                  <a:gd name="T8" fmla="*/ 654 w 95"/>
                  <a:gd name="T9" fmla="*/ 492 h 41"/>
                  <a:gd name="T10" fmla="*/ 666 w 95"/>
                  <a:gd name="T11" fmla="*/ 538 h 41"/>
                  <a:gd name="T12" fmla="*/ 684 w 95"/>
                  <a:gd name="T13" fmla="*/ 505 h 41"/>
                  <a:gd name="T14" fmla="*/ 696 w 95"/>
                  <a:gd name="T15" fmla="*/ 442 h 41"/>
                  <a:gd name="T16" fmla="*/ 666 w 95"/>
                  <a:gd name="T17" fmla="*/ 304 h 41"/>
                  <a:gd name="T18" fmla="*/ 903 w 95"/>
                  <a:gd name="T19" fmla="*/ 347 h 41"/>
                  <a:gd name="T20" fmla="*/ 1058 w 95"/>
                  <a:gd name="T21" fmla="*/ 538 h 41"/>
                  <a:gd name="T22" fmla="*/ 1133 w 95"/>
                  <a:gd name="T23" fmla="*/ 600 h 41"/>
                  <a:gd name="T24" fmla="*/ 1165 w 95"/>
                  <a:gd name="T25" fmla="*/ 651 h 41"/>
                  <a:gd name="T26" fmla="*/ 1165 w 95"/>
                  <a:gd name="T27" fmla="*/ 600 h 41"/>
                  <a:gd name="T28" fmla="*/ 1153 w 95"/>
                  <a:gd name="T29" fmla="*/ 430 h 41"/>
                  <a:gd name="T30" fmla="*/ 1257 w 95"/>
                  <a:gd name="T31" fmla="*/ 460 h 41"/>
                  <a:gd name="T32" fmla="*/ 1350 w 95"/>
                  <a:gd name="T33" fmla="*/ 492 h 41"/>
                  <a:gd name="T34" fmla="*/ 1382 w 95"/>
                  <a:gd name="T35" fmla="*/ 505 h 41"/>
                  <a:gd name="T36" fmla="*/ 1382 w 95"/>
                  <a:gd name="T37" fmla="*/ 460 h 41"/>
                  <a:gd name="T38" fmla="*/ 1350 w 95"/>
                  <a:gd name="T39" fmla="*/ 397 h 41"/>
                  <a:gd name="T40" fmla="*/ 1432 w 95"/>
                  <a:gd name="T41" fmla="*/ 397 h 41"/>
                  <a:gd name="T42" fmla="*/ 1474 w 95"/>
                  <a:gd name="T43" fmla="*/ 397 h 41"/>
                  <a:gd name="T44" fmla="*/ 1444 w 95"/>
                  <a:gd name="T45" fmla="*/ 367 h 41"/>
                  <a:gd name="T46" fmla="*/ 1320 w 95"/>
                  <a:gd name="T47" fmla="*/ 239 h 41"/>
                  <a:gd name="T48" fmla="*/ 1120 w 95"/>
                  <a:gd name="T49" fmla="*/ 158 h 41"/>
                  <a:gd name="T50" fmla="*/ 541 w 95"/>
                  <a:gd name="T51" fmla="*/ 146 h 41"/>
                  <a:gd name="T52" fmla="*/ 0 w 95"/>
                  <a:gd name="T53" fmla="*/ 0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cubicBezTo>
                      <a:pt x="1" y="2"/>
                      <a:pt x="3" y="3"/>
                      <a:pt x="5" y="4"/>
                    </a:cubicBezTo>
                    <a:cubicBezTo>
                      <a:pt x="10" y="6"/>
                      <a:pt x="26" y="12"/>
                      <a:pt x="30" y="14"/>
                    </a:cubicBezTo>
                    <a:cubicBezTo>
                      <a:pt x="33" y="16"/>
                      <a:pt x="37" y="24"/>
                      <a:pt x="40" y="29"/>
                    </a:cubicBezTo>
                    <a:cubicBezTo>
                      <a:pt x="40" y="30"/>
                      <a:pt x="41" y="31"/>
                      <a:pt x="42" y="31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4" y="34"/>
                      <a:pt x="44" y="33"/>
                      <a:pt x="44" y="32"/>
                    </a:cubicBezTo>
                    <a:cubicBezTo>
                      <a:pt x="44" y="31"/>
                      <a:pt x="45" y="29"/>
                      <a:pt x="45" y="28"/>
                    </a:cubicBezTo>
                    <a:cubicBezTo>
                      <a:pt x="44" y="23"/>
                      <a:pt x="43" y="19"/>
                      <a:pt x="43" y="19"/>
                    </a:cubicBezTo>
                    <a:cubicBezTo>
                      <a:pt x="43" y="19"/>
                      <a:pt x="55" y="19"/>
                      <a:pt x="58" y="22"/>
                    </a:cubicBezTo>
                    <a:cubicBezTo>
                      <a:pt x="61" y="25"/>
                      <a:pt x="67" y="32"/>
                      <a:pt x="68" y="34"/>
                    </a:cubicBezTo>
                    <a:cubicBezTo>
                      <a:pt x="69" y="36"/>
                      <a:pt x="71" y="37"/>
                      <a:pt x="73" y="38"/>
                    </a:cubicBezTo>
                    <a:cubicBezTo>
                      <a:pt x="74" y="39"/>
                      <a:pt x="74" y="41"/>
                      <a:pt x="75" y="41"/>
                    </a:cubicBezTo>
                    <a:cubicBezTo>
                      <a:pt x="76" y="41"/>
                      <a:pt x="75" y="39"/>
                      <a:pt x="75" y="38"/>
                    </a:cubicBezTo>
                    <a:cubicBezTo>
                      <a:pt x="75" y="35"/>
                      <a:pt x="74" y="27"/>
                      <a:pt x="74" y="27"/>
                    </a:cubicBezTo>
                    <a:cubicBezTo>
                      <a:pt x="74" y="27"/>
                      <a:pt x="78" y="28"/>
                      <a:pt x="81" y="29"/>
                    </a:cubicBezTo>
                    <a:cubicBezTo>
                      <a:pt x="83" y="29"/>
                      <a:pt x="86" y="31"/>
                      <a:pt x="87" y="31"/>
                    </a:cubicBezTo>
                    <a:cubicBezTo>
                      <a:pt x="88" y="31"/>
                      <a:pt x="88" y="32"/>
                      <a:pt x="89" y="32"/>
                    </a:cubicBezTo>
                    <a:cubicBezTo>
                      <a:pt x="90" y="31"/>
                      <a:pt x="90" y="31"/>
                      <a:pt x="89" y="29"/>
                    </a:cubicBezTo>
                    <a:cubicBezTo>
                      <a:pt x="88" y="28"/>
                      <a:pt x="88" y="25"/>
                      <a:pt x="87" y="25"/>
                    </a:cubicBezTo>
                    <a:cubicBezTo>
                      <a:pt x="87" y="24"/>
                      <a:pt x="90" y="24"/>
                      <a:pt x="92" y="25"/>
                    </a:cubicBezTo>
                    <a:cubicBezTo>
                      <a:pt x="93" y="26"/>
                      <a:pt x="94" y="27"/>
                      <a:pt x="95" y="25"/>
                    </a:cubicBezTo>
                    <a:cubicBezTo>
                      <a:pt x="95" y="25"/>
                      <a:pt x="94" y="24"/>
                      <a:pt x="93" y="23"/>
                    </a:cubicBezTo>
                    <a:cubicBezTo>
                      <a:pt x="91" y="20"/>
                      <a:pt x="87" y="16"/>
                      <a:pt x="85" y="15"/>
                    </a:cubicBezTo>
                    <a:cubicBezTo>
                      <a:pt x="82" y="13"/>
                      <a:pt x="78" y="11"/>
                      <a:pt x="72" y="10"/>
                    </a:cubicBezTo>
                    <a:cubicBezTo>
                      <a:pt x="57" y="10"/>
                      <a:pt x="42" y="9"/>
                      <a:pt x="35" y="9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Freeform 110"/>
              <p:cNvSpPr>
                <a:spLocks/>
              </p:cNvSpPr>
              <p:nvPr/>
            </p:nvSpPr>
            <p:spPr bwMode="auto">
              <a:xfrm>
                <a:off x="2029" y="1491"/>
                <a:ext cx="70" cy="32"/>
              </a:xfrm>
              <a:custGeom>
                <a:avLst/>
                <a:gdLst>
                  <a:gd name="T0" fmla="*/ 438 w 28"/>
                  <a:gd name="T1" fmla="*/ 194 h 13"/>
                  <a:gd name="T2" fmla="*/ 270 w 28"/>
                  <a:gd name="T3" fmla="*/ 74 h 13"/>
                  <a:gd name="T4" fmla="*/ 0 w 28"/>
                  <a:gd name="T5" fmla="*/ 0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3">
                    <a:moveTo>
                      <a:pt x="28" y="13"/>
                    </a:moveTo>
                    <a:cubicBezTo>
                      <a:pt x="25" y="9"/>
                      <a:pt x="20" y="6"/>
                      <a:pt x="17" y="5"/>
                    </a:cubicBezTo>
                    <a:cubicBezTo>
                      <a:pt x="14" y="5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8" name="Freeform 111"/>
              <p:cNvSpPr>
                <a:spLocks/>
              </p:cNvSpPr>
              <p:nvPr/>
            </p:nvSpPr>
            <p:spPr bwMode="auto">
              <a:xfrm>
                <a:off x="2029" y="1503"/>
                <a:ext cx="30" cy="23"/>
              </a:xfrm>
              <a:custGeom>
                <a:avLst/>
                <a:gdLst>
                  <a:gd name="T0" fmla="*/ 188 w 12"/>
                  <a:gd name="T1" fmla="*/ 151 h 9"/>
                  <a:gd name="T2" fmla="*/ 0 w 12"/>
                  <a:gd name="T3" fmla="*/ 0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" h="9">
                    <a:moveTo>
                      <a:pt x="12" y="9"/>
                    </a:moveTo>
                    <a:cubicBezTo>
                      <a:pt x="10" y="7"/>
                      <a:pt x="2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Freeform 112"/>
              <p:cNvSpPr>
                <a:spLocks/>
              </p:cNvSpPr>
              <p:nvPr/>
            </p:nvSpPr>
            <p:spPr bwMode="auto">
              <a:xfrm>
                <a:off x="2022" y="1398"/>
                <a:ext cx="40" cy="53"/>
              </a:xfrm>
              <a:custGeom>
                <a:avLst/>
                <a:gdLst>
                  <a:gd name="T0" fmla="*/ 250 w 16"/>
                  <a:gd name="T1" fmla="*/ 338 h 21"/>
                  <a:gd name="T2" fmla="*/ 158 w 16"/>
                  <a:gd name="T3" fmla="*/ 114 h 21"/>
                  <a:gd name="T4" fmla="*/ 0 w 16"/>
                  <a:gd name="T5" fmla="*/ 0 h 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21">
                    <a:moveTo>
                      <a:pt x="16" y="21"/>
                    </a:moveTo>
                    <a:cubicBezTo>
                      <a:pt x="14" y="16"/>
                      <a:pt x="13" y="11"/>
                      <a:pt x="10" y="7"/>
                    </a:cubicBezTo>
                    <a:cubicBezTo>
                      <a:pt x="6" y="3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Freeform 113"/>
              <p:cNvSpPr>
                <a:spLocks/>
              </p:cNvSpPr>
              <p:nvPr/>
            </p:nvSpPr>
            <p:spPr bwMode="auto">
              <a:xfrm>
                <a:off x="2057" y="1406"/>
                <a:ext cx="27" cy="25"/>
              </a:xfrm>
              <a:custGeom>
                <a:avLst/>
                <a:gdLst>
                  <a:gd name="T0" fmla="*/ 162 w 11"/>
                  <a:gd name="T1" fmla="*/ 158 h 10"/>
                  <a:gd name="T2" fmla="*/ 0 w 11"/>
                  <a:gd name="T3" fmla="*/ 0 h 1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9" y="8"/>
                      <a:pt x="4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1" name="Freeform 114"/>
              <p:cNvSpPr>
                <a:spLocks/>
              </p:cNvSpPr>
              <p:nvPr/>
            </p:nvSpPr>
            <p:spPr bwMode="auto">
              <a:xfrm>
                <a:off x="1979" y="1351"/>
                <a:ext cx="28" cy="92"/>
              </a:xfrm>
              <a:custGeom>
                <a:avLst/>
                <a:gdLst>
                  <a:gd name="T0" fmla="*/ 150 w 11"/>
                  <a:gd name="T1" fmla="*/ 569 h 37"/>
                  <a:gd name="T2" fmla="*/ 181 w 11"/>
                  <a:gd name="T3" fmla="*/ 0 h 3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37">
                    <a:moveTo>
                      <a:pt x="9" y="37"/>
                    </a:moveTo>
                    <a:cubicBezTo>
                      <a:pt x="3" y="31"/>
                      <a:pt x="0" y="25"/>
                      <a:pt x="11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2" name="Freeform 115"/>
              <p:cNvSpPr>
                <a:spLocks/>
              </p:cNvSpPr>
              <p:nvPr/>
            </p:nvSpPr>
            <p:spPr bwMode="auto">
              <a:xfrm>
                <a:off x="2054" y="1488"/>
                <a:ext cx="25" cy="1"/>
              </a:xfrm>
              <a:custGeom>
                <a:avLst/>
                <a:gdLst>
                  <a:gd name="T0" fmla="*/ 158 w 10"/>
                  <a:gd name="T1" fmla="*/ 0 h 1"/>
                  <a:gd name="T2" fmla="*/ 0 w 1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1">
                    <a:moveTo>
                      <a:pt x="10" y="0"/>
                    </a:moveTo>
                    <a:cubicBezTo>
                      <a:pt x="7" y="0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Freeform 116"/>
              <p:cNvSpPr>
                <a:spLocks/>
              </p:cNvSpPr>
              <p:nvPr/>
            </p:nvSpPr>
            <p:spPr bwMode="auto">
              <a:xfrm>
                <a:off x="2049" y="881"/>
                <a:ext cx="3" cy="20"/>
              </a:xfrm>
              <a:custGeom>
                <a:avLst/>
                <a:gdLst>
                  <a:gd name="T0" fmla="*/ 27 w 1"/>
                  <a:gd name="T1" fmla="*/ 0 h 8"/>
                  <a:gd name="T2" fmla="*/ 0 w 1"/>
                  <a:gd name="T3" fmla="*/ 125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3"/>
                      <a:pt x="1" y="5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4" name="Oval 117"/>
              <p:cNvSpPr>
                <a:spLocks noChangeArrowheads="1"/>
              </p:cNvSpPr>
              <p:nvPr/>
            </p:nvSpPr>
            <p:spPr bwMode="auto">
              <a:xfrm>
                <a:off x="2159" y="1151"/>
                <a:ext cx="13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5" name="Freeform 118"/>
              <p:cNvSpPr>
                <a:spLocks/>
              </p:cNvSpPr>
              <p:nvPr/>
            </p:nvSpPr>
            <p:spPr bwMode="auto">
              <a:xfrm>
                <a:off x="2032" y="1501"/>
                <a:ext cx="7" cy="10"/>
              </a:xfrm>
              <a:custGeom>
                <a:avLst/>
                <a:gdLst>
                  <a:gd name="T0" fmla="*/ 37 w 3"/>
                  <a:gd name="T1" fmla="*/ 0 h 4"/>
                  <a:gd name="T2" fmla="*/ 0 w 3"/>
                  <a:gd name="T3" fmla="*/ 63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2"/>
                      <a:pt x="1" y="3"/>
                      <a:pt x="0" y="4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6" name="Freeform 119"/>
              <p:cNvSpPr>
                <a:spLocks/>
              </p:cNvSpPr>
              <p:nvPr/>
            </p:nvSpPr>
            <p:spPr bwMode="auto">
              <a:xfrm>
                <a:off x="2024" y="1398"/>
                <a:ext cx="8" cy="10"/>
              </a:xfrm>
              <a:custGeom>
                <a:avLst/>
                <a:gdLst>
                  <a:gd name="T0" fmla="*/ 0 w 3"/>
                  <a:gd name="T1" fmla="*/ 63 h 4"/>
                  <a:gd name="T2" fmla="*/ 56 w 3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2" y="3"/>
                      <a:pt x="3" y="2"/>
                      <a:pt x="3" y="0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7" name="Freeform 120"/>
              <p:cNvSpPr>
                <a:spLocks/>
              </p:cNvSpPr>
              <p:nvPr/>
            </p:nvSpPr>
            <p:spPr bwMode="auto">
              <a:xfrm>
                <a:off x="2039" y="1413"/>
                <a:ext cx="10" cy="8"/>
              </a:xfrm>
              <a:custGeom>
                <a:avLst/>
                <a:gdLst>
                  <a:gd name="T0" fmla="*/ 0 w 4"/>
                  <a:gd name="T1" fmla="*/ 56 h 3"/>
                  <a:gd name="T2" fmla="*/ 63 w 4"/>
                  <a:gd name="T3" fmla="*/ 0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2"/>
                      <a:pt x="3" y="1"/>
                      <a:pt x="4" y="0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Freeform 121"/>
              <p:cNvSpPr>
                <a:spLocks/>
              </p:cNvSpPr>
              <p:nvPr/>
            </p:nvSpPr>
            <p:spPr bwMode="auto">
              <a:xfrm>
                <a:off x="1989" y="988"/>
                <a:ext cx="40" cy="83"/>
              </a:xfrm>
              <a:custGeom>
                <a:avLst/>
                <a:gdLst>
                  <a:gd name="T0" fmla="*/ 220 w 16"/>
                  <a:gd name="T1" fmla="*/ 63 h 33"/>
                  <a:gd name="T2" fmla="*/ 95 w 16"/>
                  <a:gd name="T3" fmla="*/ 284 h 33"/>
                  <a:gd name="T4" fmla="*/ 158 w 16"/>
                  <a:gd name="T5" fmla="*/ 443 h 33"/>
                  <a:gd name="T6" fmla="*/ 158 w 16"/>
                  <a:gd name="T7" fmla="*/ 272 h 33"/>
                  <a:gd name="T8" fmla="*/ 250 w 16"/>
                  <a:gd name="T9" fmla="*/ 146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14" y="4"/>
                    </a:moveTo>
                    <a:cubicBezTo>
                      <a:pt x="0" y="0"/>
                      <a:pt x="6" y="10"/>
                      <a:pt x="6" y="18"/>
                    </a:cubicBezTo>
                    <a:cubicBezTo>
                      <a:pt x="6" y="20"/>
                      <a:pt x="2" y="33"/>
                      <a:pt x="10" y="28"/>
                    </a:cubicBezTo>
                    <a:cubicBezTo>
                      <a:pt x="12" y="26"/>
                      <a:pt x="9" y="20"/>
                      <a:pt x="10" y="17"/>
                    </a:cubicBezTo>
                    <a:cubicBezTo>
                      <a:pt x="11" y="13"/>
                      <a:pt x="13" y="12"/>
                      <a:pt x="16" y="9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89" name="Freeform 122"/>
              <p:cNvSpPr>
                <a:spLocks/>
              </p:cNvSpPr>
              <p:nvPr/>
            </p:nvSpPr>
            <p:spPr bwMode="auto">
              <a:xfrm>
                <a:off x="1887" y="911"/>
                <a:ext cx="142" cy="80"/>
              </a:xfrm>
              <a:custGeom>
                <a:avLst/>
                <a:gdLst>
                  <a:gd name="T0" fmla="*/ 820 w 57"/>
                  <a:gd name="T1" fmla="*/ 333 h 32"/>
                  <a:gd name="T2" fmla="*/ 384 w 57"/>
                  <a:gd name="T3" fmla="*/ 20 h 32"/>
                  <a:gd name="T4" fmla="*/ 0 w 57"/>
                  <a:gd name="T5" fmla="*/ 250 h 32"/>
                  <a:gd name="T6" fmla="*/ 341 w 57"/>
                  <a:gd name="T7" fmla="*/ 125 h 32"/>
                  <a:gd name="T8" fmla="*/ 620 w 57"/>
                  <a:gd name="T9" fmla="*/ 220 h 32"/>
                  <a:gd name="T10" fmla="*/ 725 w 57"/>
                  <a:gd name="T11" fmla="*/ 395 h 32"/>
                  <a:gd name="T12" fmla="*/ 882 w 57"/>
                  <a:gd name="T13" fmla="*/ 438 h 32"/>
                  <a:gd name="T14" fmla="*/ 850 w 57"/>
                  <a:gd name="T15" fmla="*/ 345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32">
                    <a:moveTo>
                      <a:pt x="53" y="21"/>
                    </a:moveTo>
                    <a:cubicBezTo>
                      <a:pt x="47" y="8"/>
                      <a:pt x="39" y="3"/>
                      <a:pt x="25" y="1"/>
                    </a:cubicBezTo>
                    <a:cubicBezTo>
                      <a:pt x="13" y="0"/>
                      <a:pt x="0" y="0"/>
                      <a:pt x="0" y="16"/>
                    </a:cubicBezTo>
                    <a:cubicBezTo>
                      <a:pt x="7" y="14"/>
                      <a:pt x="14" y="8"/>
                      <a:pt x="22" y="8"/>
                    </a:cubicBezTo>
                    <a:cubicBezTo>
                      <a:pt x="27" y="8"/>
                      <a:pt x="35" y="12"/>
                      <a:pt x="40" y="14"/>
                    </a:cubicBezTo>
                    <a:cubicBezTo>
                      <a:pt x="47" y="17"/>
                      <a:pt x="44" y="20"/>
                      <a:pt x="47" y="25"/>
                    </a:cubicBezTo>
                    <a:cubicBezTo>
                      <a:pt x="49" y="32"/>
                      <a:pt x="51" y="27"/>
                      <a:pt x="57" y="28"/>
                    </a:cubicBezTo>
                    <a:cubicBezTo>
                      <a:pt x="56" y="26"/>
                      <a:pt x="56" y="24"/>
                      <a:pt x="55" y="22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0" name="Freeform 123"/>
              <p:cNvSpPr>
                <a:spLocks/>
              </p:cNvSpPr>
              <p:nvPr/>
            </p:nvSpPr>
            <p:spPr bwMode="auto">
              <a:xfrm>
                <a:off x="1994" y="998"/>
                <a:ext cx="28" cy="28"/>
              </a:xfrm>
              <a:custGeom>
                <a:avLst/>
                <a:gdLst>
                  <a:gd name="T0" fmla="*/ 117 w 11"/>
                  <a:gd name="T1" fmla="*/ 0 h 11"/>
                  <a:gd name="T2" fmla="*/ 97 w 11"/>
                  <a:gd name="T3" fmla="*/ 181 h 11"/>
                  <a:gd name="T4" fmla="*/ 181 w 11"/>
                  <a:gd name="T5" fmla="*/ 20 h 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0" y="1"/>
                      <a:pt x="3" y="7"/>
                      <a:pt x="6" y="11"/>
                    </a:cubicBezTo>
                    <a:cubicBezTo>
                      <a:pt x="7" y="7"/>
                      <a:pt x="8" y="4"/>
                      <a:pt x="11" y="1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1" name="Freeform 124"/>
              <p:cNvSpPr>
                <a:spLocks/>
              </p:cNvSpPr>
              <p:nvPr/>
            </p:nvSpPr>
            <p:spPr bwMode="auto">
              <a:xfrm>
                <a:off x="1894" y="916"/>
                <a:ext cx="108" cy="30"/>
              </a:xfrm>
              <a:custGeom>
                <a:avLst/>
                <a:gdLst>
                  <a:gd name="T0" fmla="*/ 50 w 43"/>
                  <a:gd name="T1" fmla="*/ 50 h 12"/>
                  <a:gd name="T2" fmla="*/ 221 w 43"/>
                  <a:gd name="T3" fmla="*/ 20 h 12"/>
                  <a:gd name="T4" fmla="*/ 397 w 43"/>
                  <a:gd name="T5" fmla="*/ 20 h 12"/>
                  <a:gd name="T6" fmla="*/ 681 w 43"/>
                  <a:gd name="T7" fmla="*/ 188 h 12"/>
                  <a:gd name="T8" fmla="*/ 334 w 43"/>
                  <a:gd name="T9" fmla="*/ 50 h 12"/>
                  <a:gd name="T10" fmla="*/ 146 w 43"/>
                  <a:gd name="T11" fmla="*/ 50 h 12"/>
                  <a:gd name="T12" fmla="*/ 0 w 43"/>
                  <a:gd name="T13" fmla="*/ 63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12">
                    <a:moveTo>
                      <a:pt x="3" y="3"/>
                    </a:moveTo>
                    <a:cubicBezTo>
                      <a:pt x="6" y="0"/>
                      <a:pt x="9" y="0"/>
                      <a:pt x="14" y="1"/>
                    </a:cubicBezTo>
                    <a:cubicBezTo>
                      <a:pt x="18" y="1"/>
                      <a:pt x="21" y="1"/>
                      <a:pt x="25" y="1"/>
                    </a:cubicBezTo>
                    <a:cubicBezTo>
                      <a:pt x="33" y="1"/>
                      <a:pt x="41" y="4"/>
                      <a:pt x="43" y="12"/>
                    </a:cubicBezTo>
                    <a:cubicBezTo>
                      <a:pt x="39" y="3"/>
                      <a:pt x="28" y="4"/>
                      <a:pt x="21" y="3"/>
                    </a:cubicBezTo>
                    <a:cubicBezTo>
                      <a:pt x="17" y="3"/>
                      <a:pt x="13" y="4"/>
                      <a:pt x="9" y="3"/>
                    </a:cubicBezTo>
                    <a:cubicBezTo>
                      <a:pt x="6" y="3"/>
                      <a:pt x="3" y="1"/>
                      <a:pt x="0" y="4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2" name="Freeform 125"/>
              <p:cNvSpPr>
                <a:spLocks/>
              </p:cNvSpPr>
              <p:nvPr/>
            </p:nvSpPr>
            <p:spPr bwMode="auto">
              <a:xfrm>
                <a:off x="1887" y="973"/>
                <a:ext cx="87" cy="93"/>
              </a:xfrm>
              <a:custGeom>
                <a:avLst/>
                <a:gdLst>
                  <a:gd name="T0" fmla="*/ 0 w 35"/>
                  <a:gd name="T1" fmla="*/ 0 h 37"/>
                  <a:gd name="T2" fmla="*/ 186 w 35"/>
                  <a:gd name="T3" fmla="*/ 367 h 37"/>
                  <a:gd name="T4" fmla="*/ 537 w 35"/>
                  <a:gd name="T5" fmla="*/ 588 h 37"/>
                  <a:gd name="T6" fmla="*/ 229 w 35"/>
                  <a:gd name="T7" fmla="*/ 304 h 37"/>
                  <a:gd name="T8" fmla="*/ 0 w 35"/>
                  <a:gd name="T9" fmla="*/ 2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0" y="0"/>
                    </a:moveTo>
                    <a:cubicBezTo>
                      <a:pt x="0" y="6"/>
                      <a:pt x="8" y="19"/>
                      <a:pt x="12" y="23"/>
                    </a:cubicBezTo>
                    <a:cubicBezTo>
                      <a:pt x="18" y="31"/>
                      <a:pt x="27" y="33"/>
                      <a:pt x="35" y="37"/>
                    </a:cubicBezTo>
                    <a:cubicBezTo>
                      <a:pt x="27" y="31"/>
                      <a:pt x="20" y="26"/>
                      <a:pt x="15" y="19"/>
                    </a:cubicBezTo>
                    <a:cubicBezTo>
                      <a:pt x="11" y="13"/>
                      <a:pt x="3" y="7"/>
                      <a:pt x="0" y="1"/>
                    </a:cubicBezTo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3" name="Freeform 126"/>
              <p:cNvSpPr>
                <a:spLocks/>
              </p:cNvSpPr>
              <p:nvPr/>
            </p:nvSpPr>
            <p:spPr bwMode="auto">
              <a:xfrm>
                <a:off x="1992" y="998"/>
                <a:ext cx="32" cy="68"/>
              </a:xfrm>
              <a:custGeom>
                <a:avLst/>
                <a:gdLst>
                  <a:gd name="T0" fmla="*/ 194 w 13"/>
                  <a:gd name="T1" fmla="*/ 0 h 27"/>
                  <a:gd name="T2" fmla="*/ 62 w 13"/>
                  <a:gd name="T3" fmla="*/ 146 h 27"/>
                  <a:gd name="T4" fmla="*/ 121 w 13"/>
                  <a:gd name="T5" fmla="*/ 431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2" y="0"/>
                      <a:pt x="0" y="3"/>
                      <a:pt x="4" y="9"/>
                    </a:cubicBezTo>
                    <a:cubicBezTo>
                      <a:pt x="9" y="16"/>
                      <a:pt x="1" y="23"/>
                      <a:pt x="8" y="27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4" name="Freeform 127"/>
              <p:cNvSpPr>
                <a:spLocks/>
              </p:cNvSpPr>
              <p:nvPr/>
            </p:nvSpPr>
            <p:spPr bwMode="auto">
              <a:xfrm>
                <a:off x="2044" y="961"/>
                <a:ext cx="23" cy="20"/>
              </a:xfrm>
              <a:custGeom>
                <a:avLst/>
                <a:gdLst>
                  <a:gd name="T0" fmla="*/ 33 w 9"/>
                  <a:gd name="T1" fmla="*/ 125 h 8"/>
                  <a:gd name="T2" fmla="*/ 151 w 9"/>
                  <a:gd name="T3" fmla="*/ 33 h 8"/>
                  <a:gd name="T4" fmla="*/ 0 w 9"/>
                  <a:gd name="T5" fmla="*/ 63 h 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cubicBezTo>
                      <a:pt x="5" y="7"/>
                      <a:pt x="9" y="6"/>
                      <a:pt x="9" y="2"/>
                    </a:cubicBezTo>
                    <a:cubicBezTo>
                      <a:pt x="6" y="0"/>
                      <a:pt x="2" y="2"/>
                      <a:pt x="0" y="4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5" name="Freeform 128"/>
              <p:cNvSpPr>
                <a:spLocks/>
              </p:cNvSpPr>
              <p:nvPr/>
            </p:nvSpPr>
            <p:spPr bwMode="auto">
              <a:xfrm>
                <a:off x="1999" y="1101"/>
                <a:ext cx="8" cy="10"/>
              </a:xfrm>
              <a:custGeom>
                <a:avLst/>
                <a:gdLst>
                  <a:gd name="T0" fmla="*/ 21 w 3"/>
                  <a:gd name="T1" fmla="*/ 63 h 4"/>
                  <a:gd name="T2" fmla="*/ 56 w 3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0" y="4"/>
                      <a:pt x="3" y="1"/>
                      <a:pt x="3" y="0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96" name="Freeform 129"/>
              <p:cNvSpPr>
                <a:spLocks/>
              </p:cNvSpPr>
              <p:nvPr/>
            </p:nvSpPr>
            <p:spPr bwMode="auto">
              <a:xfrm>
                <a:off x="2014" y="991"/>
                <a:ext cx="3" cy="10"/>
              </a:xfrm>
              <a:custGeom>
                <a:avLst/>
                <a:gdLst>
                  <a:gd name="T0" fmla="*/ 27 w 1"/>
                  <a:gd name="T1" fmla="*/ 63 h 4"/>
                  <a:gd name="T2" fmla="*/ 0 w 1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0" y="2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</p:grpSp>
        <p:pic>
          <p:nvPicPr>
            <p:cNvPr id="97" name="Picture 96" descr="IMG_0127.JPG"/>
            <p:cNvPicPr>
              <a:picLocks noChangeAspect="1"/>
            </p:cNvPicPr>
            <p:nvPr/>
          </p:nvPicPr>
          <p:blipFill rotWithShape="1">
            <a:blip r:embed="rId4"/>
            <a:srcRect l="37253" t="31608" r="33354" b="41939"/>
            <a:stretch/>
          </p:blipFill>
          <p:spPr>
            <a:xfrm>
              <a:off x="4126439" y="3669766"/>
              <a:ext cx="527014" cy="35424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950034" y="832526"/>
            <a:ext cx="3278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96969"/>
                </a:solidFill>
                <a:latin typeface="+mj-lt"/>
              </a:rPr>
              <a:t>Design of The Experiment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937426" y="4083789"/>
            <a:ext cx="2329842" cy="1542894"/>
            <a:chOff x="3549445" y="2989999"/>
            <a:chExt cx="3106456" cy="2057192"/>
          </a:xfrm>
        </p:grpSpPr>
        <p:grpSp>
          <p:nvGrpSpPr>
            <p:cNvPr id="100" name="Group 67"/>
            <p:cNvGrpSpPr>
              <a:grpSpLocks/>
            </p:cNvGrpSpPr>
            <p:nvPr/>
          </p:nvGrpSpPr>
          <p:grpSpPr bwMode="auto">
            <a:xfrm>
              <a:off x="3549445" y="2989999"/>
              <a:ext cx="3106456" cy="2057192"/>
              <a:chOff x="1115" y="736"/>
              <a:chExt cx="1337" cy="1150"/>
            </a:xfrm>
          </p:grpSpPr>
          <p:sp>
            <p:nvSpPr>
              <p:cNvPr id="106" name="Freeform 68"/>
              <p:cNvSpPr>
                <a:spLocks/>
              </p:cNvSpPr>
              <p:nvPr/>
            </p:nvSpPr>
            <p:spPr bwMode="auto">
              <a:xfrm>
                <a:off x="1140" y="736"/>
                <a:ext cx="1312" cy="1150"/>
              </a:xfrm>
              <a:custGeom>
                <a:avLst/>
                <a:gdLst>
                  <a:gd name="T0" fmla="*/ 1324 w 525"/>
                  <a:gd name="T1" fmla="*/ 2033 h 460"/>
                  <a:gd name="T2" fmla="*/ 980 w 525"/>
                  <a:gd name="T3" fmla="*/ 3345 h 460"/>
                  <a:gd name="T4" fmla="*/ 125 w 525"/>
                  <a:gd name="T5" fmla="*/ 4800 h 460"/>
                  <a:gd name="T6" fmla="*/ 1949 w 525"/>
                  <a:gd name="T7" fmla="*/ 6238 h 460"/>
                  <a:gd name="T8" fmla="*/ 5216 w 525"/>
                  <a:gd name="T9" fmla="*/ 6395 h 460"/>
                  <a:gd name="T10" fmla="*/ 8194 w 525"/>
                  <a:gd name="T11" fmla="*/ 7188 h 460"/>
                  <a:gd name="T12" fmla="*/ 5383 w 525"/>
                  <a:gd name="T13" fmla="*/ 6238 h 460"/>
                  <a:gd name="T14" fmla="*/ 2249 w 525"/>
                  <a:gd name="T15" fmla="*/ 6000 h 460"/>
                  <a:gd name="T16" fmla="*/ 542 w 525"/>
                  <a:gd name="T17" fmla="*/ 4833 h 460"/>
                  <a:gd name="T18" fmla="*/ 1137 w 525"/>
                  <a:gd name="T19" fmla="*/ 4083 h 460"/>
                  <a:gd name="T20" fmla="*/ 1604 w 525"/>
                  <a:gd name="T21" fmla="*/ 4033 h 460"/>
                  <a:gd name="T22" fmla="*/ 2604 w 525"/>
                  <a:gd name="T23" fmla="*/ 4345 h 460"/>
                  <a:gd name="T24" fmla="*/ 3684 w 525"/>
                  <a:gd name="T25" fmla="*/ 4313 h 460"/>
                  <a:gd name="T26" fmla="*/ 4633 w 525"/>
                  <a:gd name="T27" fmla="*/ 4283 h 460"/>
                  <a:gd name="T28" fmla="*/ 5103 w 525"/>
                  <a:gd name="T29" fmla="*/ 4645 h 460"/>
                  <a:gd name="T30" fmla="*/ 5570 w 525"/>
                  <a:gd name="T31" fmla="*/ 4958 h 460"/>
                  <a:gd name="T32" fmla="*/ 5695 w 525"/>
                  <a:gd name="T33" fmla="*/ 5113 h 460"/>
                  <a:gd name="T34" fmla="*/ 5778 w 525"/>
                  <a:gd name="T35" fmla="*/ 5175 h 460"/>
                  <a:gd name="T36" fmla="*/ 5758 w 525"/>
                  <a:gd name="T37" fmla="*/ 5095 h 460"/>
                  <a:gd name="T38" fmla="*/ 5745 w 525"/>
                  <a:gd name="T39" fmla="*/ 4938 h 460"/>
                  <a:gd name="T40" fmla="*/ 5903 w 525"/>
                  <a:gd name="T41" fmla="*/ 5000 h 460"/>
                  <a:gd name="T42" fmla="*/ 5995 w 525"/>
                  <a:gd name="T43" fmla="*/ 5033 h 460"/>
                  <a:gd name="T44" fmla="*/ 6028 w 525"/>
                  <a:gd name="T45" fmla="*/ 5063 h 460"/>
                  <a:gd name="T46" fmla="*/ 5995 w 525"/>
                  <a:gd name="T47" fmla="*/ 4925 h 460"/>
                  <a:gd name="T48" fmla="*/ 6028 w 525"/>
                  <a:gd name="T49" fmla="*/ 4938 h 460"/>
                  <a:gd name="T50" fmla="*/ 6070 w 525"/>
                  <a:gd name="T51" fmla="*/ 4958 h 460"/>
                  <a:gd name="T52" fmla="*/ 6040 w 525"/>
                  <a:gd name="T53" fmla="*/ 4863 h 460"/>
                  <a:gd name="T54" fmla="*/ 5995 w 525"/>
                  <a:gd name="T55" fmla="*/ 4750 h 460"/>
                  <a:gd name="T56" fmla="*/ 5870 w 525"/>
                  <a:gd name="T57" fmla="*/ 4708 h 460"/>
                  <a:gd name="T58" fmla="*/ 5840 w 525"/>
                  <a:gd name="T59" fmla="*/ 4658 h 460"/>
                  <a:gd name="T60" fmla="*/ 5620 w 525"/>
                  <a:gd name="T61" fmla="*/ 4645 h 460"/>
                  <a:gd name="T62" fmla="*/ 5370 w 525"/>
                  <a:gd name="T63" fmla="*/ 4408 h 460"/>
                  <a:gd name="T64" fmla="*/ 5415 w 525"/>
                  <a:gd name="T65" fmla="*/ 4300 h 460"/>
                  <a:gd name="T66" fmla="*/ 5590 w 525"/>
                  <a:gd name="T67" fmla="*/ 4395 h 460"/>
                  <a:gd name="T68" fmla="*/ 5715 w 525"/>
                  <a:gd name="T69" fmla="*/ 4520 h 460"/>
                  <a:gd name="T70" fmla="*/ 5758 w 525"/>
                  <a:gd name="T71" fmla="*/ 4563 h 460"/>
                  <a:gd name="T72" fmla="*/ 5758 w 525"/>
                  <a:gd name="T73" fmla="*/ 4470 h 460"/>
                  <a:gd name="T74" fmla="*/ 5840 w 525"/>
                  <a:gd name="T75" fmla="*/ 4470 h 460"/>
                  <a:gd name="T76" fmla="*/ 5933 w 525"/>
                  <a:gd name="T77" fmla="*/ 4520 h 460"/>
                  <a:gd name="T78" fmla="*/ 5965 w 525"/>
                  <a:gd name="T79" fmla="*/ 4563 h 460"/>
                  <a:gd name="T80" fmla="*/ 5903 w 525"/>
                  <a:gd name="T81" fmla="*/ 4345 h 460"/>
                  <a:gd name="T82" fmla="*/ 5995 w 525"/>
                  <a:gd name="T83" fmla="*/ 4375 h 460"/>
                  <a:gd name="T84" fmla="*/ 5870 w 525"/>
                  <a:gd name="T85" fmla="*/ 4175 h 460"/>
                  <a:gd name="T86" fmla="*/ 5683 w 525"/>
                  <a:gd name="T87" fmla="*/ 4113 h 460"/>
                  <a:gd name="T88" fmla="*/ 5508 w 525"/>
                  <a:gd name="T89" fmla="*/ 4033 h 460"/>
                  <a:gd name="T90" fmla="*/ 5415 w 525"/>
                  <a:gd name="T91" fmla="*/ 3908 h 460"/>
                  <a:gd name="T92" fmla="*/ 5445 w 525"/>
                  <a:gd name="T93" fmla="*/ 3813 h 460"/>
                  <a:gd name="T94" fmla="*/ 5415 w 525"/>
                  <a:gd name="T95" fmla="*/ 3845 h 460"/>
                  <a:gd name="T96" fmla="*/ 6008 w 525"/>
                  <a:gd name="T97" fmla="*/ 3533 h 460"/>
                  <a:gd name="T98" fmla="*/ 6290 w 525"/>
                  <a:gd name="T99" fmla="*/ 3533 h 460"/>
                  <a:gd name="T100" fmla="*/ 6820 w 525"/>
                  <a:gd name="T101" fmla="*/ 3708 h 460"/>
                  <a:gd name="T102" fmla="*/ 7257 w 525"/>
                  <a:gd name="T103" fmla="*/ 3625 h 460"/>
                  <a:gd name="T104" fmla="*/ 7525 w 525"/>
                  <a:gd name="T105" fmla="*/ 3458 h 460"/>
                  <a:gd name="T106" fmla="*/ 7370 w 525"/>
                  <a:gd name="T107" fmla="*/ 2958 h 460"/>
                  <a:gd name="T108" fmla="*/ 7132 w 525"/>
                  <a:gd name="T109" fmla="*/ 2458 h 460"/>
                  <a:gd name="T110" fmla="*/ 6962 w 525"/>
                  <a:gd name="T111" fmla="*/ 2063 h 460"/>
                  <a:gd name="T112" fmla="*/ 6682 w 525"/>
                  <a:gd name="T113" fmla="*/ 1675 h 460"/>
                  <a:gd name="T114" fmla="*/ 6383 w 525"/>
                  <a:gd name="T115" fmla="*/ 1220 h 460"/>
                  <a:gd name="T116" fmla="*/ 6040 w 525"/>
                  <a:gd name="T117" fmla="*/ 425 h 460"/>
                  <a:gd name="T118" fmla="*/ 5633 w 525"/>
                  <a:gd name="T119" fmla="*/ 488 h 460"/>
                  <a:gd name="T120" fmla="*/ 5695 w 525"/>
                  <a:gd name="T121" fmla="*/ 938 h 460"/>
                  <a:gd name="T122" fmla="*/ 5465 w 525"/>
                  <a:gd name="T123" fmla="*/ 1145 h 460"/>
                  <a:gd name="T124" fmla="*/ 1324 w 525"/>
                  <a:gd name="T125" fmla="*/ 2033 h 46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60">
                    <a:moveTo>
                      <a:pt x="85" y="130"/>
                    </a:moveTo>
                    <a:cubicBezTo>
                      <a:pt x="68" y="184"/>
                      <a:pt x="69" y="196"/>
                      <a:pt x="63" y="214"/>
                    </a:cubicBezTo>
                    <a:cubicBezTo>
                      <a:pt x="56" y="231"/>
                      <a:pt x="19" y="255"/>
                      <a:pt x="8" y="307"/>
                    </a:cubicBezTo>
                    <a:cubicBezTo>
                      <a:pt x="0" y="341"/>
                      <a:pt x="24" y="378"/>
                      <a:pt x="125" y="399"/>
                    </a:cubicBezTo>
                    <a:cubicBezTo>
                      <a:pt x="227" y="420"/>
                      <a:pt x="284" y="407"/>
                      <a:pt x="334" y="409"/>
                    </a:cubicBezTo>
                    <a:cubicBezTo>
                      <a:pt x="385" y="411"/>
                      <a:pt x="490" y="410"/>
                      <a:pt x="525" y="460"/>
                    </a:cubicBezTo>
                    <a:cubicBezTo>
                      <a:pt x="490" y="410"/>
                      <a:pt x="396" y="401"/>
                      <a:pt x="345" y="399"/>
                    </a:cubicBezTo>
                    <a:cubicBezTo>
                      <a:pt x="295" y="396"/>
                      <a:pt x="246" y="405"/>
                      <a:pt x="144" y="384"/>
                    </a:cubicBezTo>
                    <a:cubicBezTo>
                      <a:pt x="60" y="363"/>
                      <a:pt x="28" y="343"/>
                      <a:pt x="35" y="309"/>
                    </a:cubicBezTo>
                    <a:cubicBezTo>
                      <a:pt x="40" y="287"/>
                      <a:pt x="68" y="264"/>
                      <a:pt x="73" y="261"/>
                    </a:cubicBezTo>
                    <a:cubicBezTo>
                      <a:pt x="82" y="254"/>
                      <a:pt x="92" y="253"/>
                      <a:pt x="103" y="258"/>
                    </a:cubicBezTo>
                    <a:cubicBezTo>
                      <a:pt x="121" y="267"/>
                      <a:pt x="156" y="278"/>
                      <a:pt x="167" y="278"/>
                    </a:cubicBezTo>
                    <a:cubicBezTo>
                      <a:pt x="179" y="278"/>
                      <a:pt x="214" y="280"/>
                      <a:pt x="236" y="276"/>
                    </a:cubicBezTo>
                    <a:cubicBezTo>
                      <a:pt x="259" y="271"/>
                      <a:pt x="277" y="258"/>
                      <a:pt x="297" y="274"/>
                    </a:cubicBezTo>
                    <a:cubicBezTo>
                      <a:pt x="305" y="281"/>
                      <a:pt x="318" y="291"/>
                      <a:pt x="327" y="297"/>
                    </a:cubicBezTo>
                    <a:cubicBezTo>
                      <a:pt x="335" y="303"/>
                      <a:pt x="354" y="313"/>
                      <a:pt x="357" y="317"/>
                    </a:cubicBezTo>
                    <a:cubicBezTo>
                      <a:pt x="359" y="321"/>
                      <a:pt x="364" y="325"/>
                      <a:pt x="365" y="327"/>
                    </a:cubicBezTo>
                    <a:cubicBezTo>
                      <a:pt x="367" y="328"/>
                      <a:pt x="367" y="331"/>
                      <a:pt x="370" y="331"/>
                    </a:cubicBezTo>
                    <a:cubicBezTo>
                      <a:pt x="372" y="330"/>
                      <a:pt x="369" y="328"/>
                      <a:pt x="369" y="326"/>
                    </a:cubicBezTo>
                    <a:cubicBezTo>
                      <a:pt x="369" y="324"/>
                      <a:pt x="370" y="319"/>
                      <a:pt x="368" y="316"/>
                    </a:cubicBezTo>
                    <a:cubicBezTo>
                      <a:pt x="370" y="317"/>
                      <a:pt x="375" y="320"/>
                      <a:pt x="378" y="320"/>
                    </a:cubicBezTo>
                    <a:cubicBezTo>
                      <a:pt x="381" y="321"/>
                      <a:pt x="382" y="321"/>
                      <a:pt x="384" y="322"/>
                    </a:cubicBezTo>
                    <a:cubicBezTo>
                      <a:pt x="385" y="323"/>
                      <a:pt x="385" y="325"/>
                      <a:pt x="386" y="324"/>
                    </a:cubicBezTo>
                    <a:cubicBezTo>
                      <a:pt x="388" y="322"/>
                      <a:pt x="387" y="320"/>
                      <a:pt x="384" y="315"/>
                    </a:cubicBezTo>
                    <a:cubicBezTo>
                      <a:pt x="384" y="315"/>
                      <a:pt x="385" y="315"/>
                      <a:pt x="386" y="316"/>
                    </a:cubicBezTo>
                    <a:cubicBezTo>
                      <a:pt x="387" y="318"/>
                      <a:pt x="389" y="317"/>
                      <a:pt x="389" y="317"/>
                    </a:cubicBezTo>
                    <a:cubicBezTo>
                      <a:pt x="389" y="317"/>
                      <a:pt x="388" y="314"/>
                      <a:pt x="387" y="311"/>
                    </a:cubicBezTo>
                    <a:cubicBezTo>
                      <a:pt x="386" y="308"/>
                      <a:pt x="385" y="306"/>
                      <a:pt x="384" y="304"/>
                    </a:cubicBezTo>
                    <a:cubicBezTo>
                      <a:pt x="382" y="302"/>
                      <a:pt x="376" y="301"/>
                      <a:pt x="376" y="301"/>
                    </a:cubicBezTo>
                    <a:cubicBezTo>
                      <a:pt x="376" y="301"/>
                      <a:pt x="375" y="300"/>
                      <a:pt x="374" y="298"/>
                    </a:cubicBezTo>
                    <a:cubicBezTo>
                      <a:pt x="372" y="297"/>
                      <a:pt x="361" y="298"/>
                      <a:pt x="360" y="297"/>
                    </a:cubicBezTo>
                    <a:cubicBezTo>
                      <a:pt x="359" y="297"/>
                      <a:pt x="345" y="285"/>
                      <a:pt x="344" y="282"/>
                    </a:cubicBezTo>
                    <a:cubicBezTo>
                      <a:pt x="342" y="280"/>
                      <a:pt x="345" y="274"/>
                      <a:pt x="347" y="275"/>
                    </a:cubicBezTo>
                    <a:cubicBezTo>
                      <a:pt x="349" y="276"/>
                      <a:pt x="355" y="277"/>
                      <a:pt x="358" y="281"/>
                    </a:cubicBezTo>
                    <a:cubicBezTo>
                      <a:pt x="360" y="283"/>
                      <a:pt x="364" y="287"/>
                      <a:pt x="366" y="289"/>
                    </a:cubicBezTo>
                    <a:cubicBezTo>
                      <a:pt x="369" y="291"/>
                      <a:pt x="367" y="292"/>
                      <a:pt x="369" y="292"/>
                    </a:cubicBezTo>
                    <a:cubicBezTo>
                      <a:pt x="370" y="291"/>
                      <a:pt x="371" y="289"/>
                      <a:pt x="369" y="286"/>
                    </a:cubicBezTo>
                    <a:cubicBezTo>
                      <a:pt x="369" y="286"/>
                      <a:pt x="371" y="286"/>
                      <a:pt x="374" y="286"/>
                    </a:cubicBezTo>
                    <a:cubicBezTo>
                      <a:pt x="376" y="287"/>
                      <a:pt x="379" y="287"/>
                      <a:pt x="380" y="289"/>
                    </a:cubicBezTo>
                    <a:cubicBezTo>
                      <a:pt x="381" y="291"/>
                      <a:pt x="381" y="293"/>
                      <a:pt x="382" y="292"/>
                    </a:cubicBezTo>
                    <a:cubicBezTo>
                      <a:pt x="383" y="290"/>
                      <a:pt x="383" y="285"/>
                      <a:pt x="378" y="278"/>
                    </a:cubicBezTo>
                    <a:cubicBezTo>
                      <a:pt x="378" y="278"/>
                      <a:pt x="382" y="278"/>
                      <a:pt x="384" y="280"/>
                    </a:cubicBezTo>
                    <a:cubicBezTo>
                      <a:pt x="385" y="278"/>
                      <a:pt x="380" y="270"/>
                      <a:pt x="376" y="267"/>
                    </a:cubicBezTo>
                    <a:cubicBezTo>
                      <a:pt x="373" y="265"/>
                      <a:pt x="366" y="264"/>
                      <a:pt x="364" y="263"/>
                    </a:cubicBezTo>
                    <a:cubicBezTo>
                      <a:pt x="361" y="261"/>
                      <a:pt x="358" y="259"/>
                      <a:pt x="353" y="258"/>
                    </a:cubicBezTo>
                    <a:cubicBezTo>
                      <a:pt x="348" y="256"/>
                      <a:pt x="350" y="256"/>
                      <a:pt x="347" y="250"/>
                    </a:cubicBezTo>
                    <a:cubicBezTo>
                      <a:pt x="347" y="248"/>
                      <a:pt x="347" y="246"/>
                      <a:pt x="349" y="244"/>
                    </a:cubicBezTo>
                    <a:cubicBezTo>
                      <a:pt x="347" y="246"/>
                      <a:pt x="347" y="246"/>
                      <a:pt x="347" y="246"/>
                    </a:cubicBezTo>
                    <a:cubicBezTo>
                      <a:pt x="350" y="239"/>
                      <a:pt x="362" y="225"/>
                      <a:pt x="385" y="226"/>
                    </a:cubicBezTo>
                    <a:cubicBezTo>
                      <a:pt x="385" y="226"/>
                      <a:pt x="391" y="228"/>
                      <a:pt x="403" y="226"/>
                    </a:cubicBezTo>
                    <a:cubicBezTo>
                      <a:pt x="416" y="224"/>
                      <a:pt x="430" y="234"/>
                      <a:pt x="437" y="237"/>
                    </a:cubicBezTo>
                    <a:cubicBezTo>
                      <a:pt x="445" y="240"/>
                      <a:pt x="459" y="233"/>
                      <a:pt x="465" y="232"/>
                    </a:cubicBezTo>
                    <a:cubicBezTo>
                      <a:pt x="470" y="230"/>
                      <a:pt x="478" y="228"/>
                      <a:pt x="482" y="221"/>
                    </a:cubicBezTo>
                    <a:cubicBezTo>
                      <a:pt x="487" y="213"/>
                      <a:pt x="478" y="202"/>
                      <a:pt x="472" y="189"/>
                    </a:cubicBezTo>
                    <a:cubicBezTo>
                      <a:pt x="467" y="176"/>
                      <a:pt x="459" y="166"/>
                      <a:pt x="457" y="157"/>
                    </a:cubicBezTo>
                    <a:cubicBezTo>
                      <a:pt x="458" y="135"/>
                      <a:pt x="446" y="132"/>
                      <a:pt x="446" y="132"/>
                    </a:cubicBezTo>
                    <a:cubicBezTo>
                      <a:pt x="446" y="132"/>
                      <a:pt x="434" y="121"/>
                      <a:pt x="428" y="107"/>
                    </a:cubicBezTo>
                    <a:cubicBezTo>
                      <a:pt x="421" y="93"/>
                      <a:pt x="417" y="88"/>
                      <a:pt x="409" y="78"/>
                    </a:cubicBezTo>
                    <a:cubicBezTo>
                      <a:pt x="409" y="78"/>
                      <a:pt x="411" y="47"/>
                      <a:pt x="387" y="27"/>
                    </a:cubicBezTo>
                    <a:cubicBezTo>
                      <a:pt x="363" y="7"/>
                      <a:pt x="357" y="16"/>
                      <a:pt x="361" y="31"/>
                    </a:cubicBezTo>
                    <a:cubicBezTo>
                      <a:pt x="364" y="47"/>
                      <a:pt x="365" y="60"/>
                      <a:pt x="365" y="60"/>
                    </a:cubicBezTo>
                    <a:cubicBezTo>
                      <a:pt x="365" y="60"/>
                      <a:pt x="361" y="79"/>
                      <a:pt x="350" y="73"/>
                    </a:cubicBezTo>
                    <a:cubicBezTo>
                      <a:pt x="184" y="0"/>
                      <a:pt x="98" y="86"/>
                      <a:pt x="85" y="130"/>
                    </a:cubicBezTo>
                    <a:close/>
                  </a:path>
                </a:pathLst>
              </a:custGeom>
              <a:solidFill>
                <a:srgbClr val="EDED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07" name="Freeform 69"/>
              <p:cNvSpPr>
                <a:spLocks/>
              </p:cNvSpPr>
              <p:nvPr/>
            </p:nvSpPr>
            <p:spPr bwMode="auto">
              <a:xfrm>
                <a:off x="1482" y="1011"/>
                <a:ext cx="497" cy="380"/>
              </a:xfrm>
              <a:custGeom>
                <a:avLst/>
                <a:gdLst>
                  <a:gd name="T0" fmla="*/ 0 w 199"/>
                  <a:gd name="T1" fmla="*/ 2063 h 152"/>
                  <a:gd name="T2" fmla="*/ 874 w 199"/>
                  <a:gd name="T3" fmla="*/ 2083 h 152"/>
                  <a:gd name="T4" fmla="*/ 1946 w 199"/>
                  <a:gd name="T5" fmla="*/ 1408 h 152"/>
                  <a:gd name="T6" fmla="*/ 2403 w 199"/>
                  <a:gd name="T7" fmla="*/ 0 h 152"/>
                  <a:gd name="T8" fmla="*/ 2620 w 199"/>
                  <a:gd name="T9" fmla="*/ 270 h 152"/>
                  <a:gd name="T10" fmla="*/ 2975 w 199"/>
                  <a:gd name="T11" fmla="*/ 720 h 152"/>
                  <a:gd name="T12" fmla="*/ 2587 w 199"/>
                  <a:gd name="T13" fmla="*/ 1720 h 152"/>
                  <a:gd name="T14" fmla="*/ 1871 w 199"/>
                  <a:gd name="T15" fmla="*/ 2175 h 152"/>
                  <a:gd name="T16" fmla="*/ 1061 w 199"/>
                  <a:gd name="T17" fmla="*/ 2333 h 152"/>
                  <a:gd name="T18" fmla="*/ 125 w 199"/>
                  <a:gd name="T19" fmla="*/ 2220 h 1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152">
                    <a:moveTo>
                      <a:pt x="0" y="132"/>
                    </a:moveTo>
                    <a:cubicBezTo>
                      <a:pt x="9" y="138"/>
                      <a:pt x="46" y="135"/>
                      <a:pt x="56" y="133"/>
                    </a:cubicBezTo>
                    <a:cubicBezTo>
                      <a:pt x="83" y="126"/>
                      <a:pt x="107" y="111"/>
                      <a:pt x="125" y="90"/>
                    </a:cubicBezTo>
                    <a:cubicBezTo>
                      <a:pt x="144" y="66"/>
                      <a:pt x="155" y="31"/>
                      <a:pt x="154" y="0"/>
                    </a:cubicBezTo>
                    <a:cubicBezTo>
                      <a:pt x="155" y="6"/>
                      <a:pt x="164" y="13"/>
                      <a:pt x="168" y="17"/>
                    </a:cubicBezTo>
                    <a:cubicBezTo>
                      <a:pt x="177" y="26"/>
                      <a:pt x="186" y="33"/>
                      <a:pt x="191" y="46"/>
                    </a:cubicBezTo>
                    <a:cubicBezTo>
                      <a:pt x="199" y="66"/>
                      <a:pt x="180" y="96"/>
                      <a:pt x="166" y="110"/>
                    </a:cubicBezTo>
                    <a:cubicBezTo>
                      <a:pt x="153" y="123"/>
                      <a:pt x="138" y="133"/>
                      <a:pt x="120" y="139"/>
                    </a:cubicBezTo>
                    <a:cubicBezTo>
                      <a:pt x="104" y="143"/>
                      <a:pt x="85" y="147"/>
                      <a:pt x="68" y="149"/>
                    </a:cubicBezTo>
                    <a:cubicBezTo>
                      <a:pt x="46" y="152"/>
                      <a:pt x="29" y="146"/>
                      <a:pt x="8" y="142"/>
                    </a:cubicBezTo>
                  </a:path>
                </a:pathLst>
              </a:cu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08" name="Freeform 70"/>
              <p:cNvSpPr>
                <a:spLocks/>
              </p:cNvSpPr>
              <p:nvPr/>
            </p:nvSpPr>
            <p:spPr bwMode="auto">
              <a:xfrm>
                <a:off x="1470" y="1408"/>
                <a:ext cx="237" cy="103"/>
              </a:xfrm>
              <a:custGeom>
                <a:avLst/>
                <a:gdLst>
                  <a:gd name="T0" fmla="*/ 0 w 95"/>
                  <a:gd name="T1" fmla="*/ 0 h 41"/>
                  <a:gd name="T2" fmla="*/ 75 w 95"/>
                  <a:gd name="T3" fmla="*/ 63 h 41"/>
                  <a:gd name="T4" fmla="*/ 467 w 95"/>
                  <a:gd name="T5" fmla="*/ 221 h 41"/>
                  <a:gd name="T6" fmla="*/ 621 w 95"/>
                  <a:gd name="T7" fmla="*/ 460 h 41"/>
                  <a:gd name="T8" fmla="*/ 654 w 95"/>
                  <a:gd name="T9" fmla="*/ 492 h 41"/>
                  <a:gd name="T10" fmla="*/ 666 w 95"/>
                  <a:gd name="T11" fmla="*/ 538 h 41"/>
                  <a:gd name="T12" fmla="*/ 684 w 95"/>
                  <a:gd name="T13" fmla="*/ 505 h 41"/>
                  <a:gd name="T14" fmla="*/ 696 w 95"/>
                  <a:gd name="T15" fmla="*/ 442 h 41"/>
                  <a:gd name="T16" fmla="*/ 666 w 95"/>
                  <a:gd name="T17" fmla="*/ 304 h 41"/>
                  <a:gd name="T18" fmla="*/ 903 w 95"/>
                  <a:gd name="T19" fmla="*/ 347 h 41"/>
                  <a:gd name="T20" fmla="*/ 1058 w 95"/>
                  <a:gd name="T21" fmla="*/ 538 h 41"/>
                  <a:gd name="T22" fmla="*/ 1133 w 95"/>
                  <a:gd name="T23" fmla="*/ 600 h 41"/>
                  <a:gd name="T24" fmla="*/ 1165 w 95"/>
                  <a:gd name="T25" fmla="*/ 651 h 41"/>
                  <a:gd name="T26" fmla="*/ 1165 w 95"/>
                  <a:gd name="T27" fmla="*/ 600 h 41"/>
                  <a:gd name="T28" fmla="*/ 1153 w 95"/>
                  <a:gd name="T29" fmla="*/ 430 h 41"/>
                  <a:gd name="T30" fmla="*/ 1257 w 95"/>
                  <a:gd name="T31" fmla="*/ 460 h 41"/>
                  <a:gd name="T32" fmla="*/ 1350 w 95"/>
                  <a:gd name="T33" fmla="*/ 492 h 41"/>
                  <a:gd name="T34" fmla="*/ 1382 w 95"/>
                  <a:gd name="T35" fmla="*/ 505 h 41"/>
                  <a:gd name="T36" fmla="*/ 1382 w 95"/>
                  <a:gd name="T37" fmla="*/ 460 h 41"/>
                  <a:gd name="T38" fmla="*/ 1350 w 95"/>
                  <a:gd name="T39" fmla="*/ 397 h 41"/>
                  <a:gd name="T40" fmla="*/ 1432 w 95"/>
                  <a:gd name="T41" fmla="*/ 397 h 41"/>
                  <a:gd name="T42" fmla="*/ 1474 w 95"/>
                  <a:gd name="T43" fmla="*/ 397 h 41"/>
                  <a:gd name="T44" fmla="*/ 1444 w 95"/>
                  <a:gd name="T45" fmla="*/ 367 h 41"/>
                  <a:gd name="T46" fmla="*/ 1320 w 95"/>
                  <a:gd name="T47" fmla="*/ 239 h 41"/>
                  <a:gd name="T48" fmla="*/ 1120 w 95"/>
                  <a:gd name="T49" fmla="*/ 158 h 41"/>
                  <a:gd name="T50" fmla="*/ 541 w 95"/>
                  <a:gd name="T51" fmla="*/ 146 h 41"/>
                  <a:gd name="T52" fmla="*/ 0 w 95"/>
                  <a:gd name="T53" fmla="*/ 0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cubicBezTo>
                      <a:pt x="1" y="2"/>
                      <a:pt x="3" y="3"/>
                      <a:pt x="5" y="4"/>
                    </a:cubicBezTo>
                    <a:cubicBezTo>
                      <a:pt x="10" y="6"/>
                      <a:pt x="26" y="12"/>
                      <a:pt x="30" y="14"/>
                    </a:cubicBezTo>
                    <a:cubicBezTo>
                      <a:pt x="33" y="16"/>
                      <a:pt x="37" y="24"/>
                      <a:pt x="40" y="29"/>
                    </a:cubicBezTo>
                    <a:cubicBezTo>
                      <a:pt x="40" y="30"/>
                      <a:pt x="41" y="31"/>
                      <a:pt x="42" y="31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4" y="34"/>
                      <a:pt x="44" y="33"/>
                      <a:pt x="44" y="32"/>
                    </a:cubicBezTo>
                    <a:cubicBezTo>
                      <a:pt x="44" y="31"/>
                      <a:pt x="45" y="29"/>
                      <a:pt x="45" y="28"/>
                    </a:cubicBezTo>
                    <a:cubicBezTo>
                      <a:pt x="44" y="23"/>
                      <a:pt x="43" y="19"/>
                      <a:pt x="43" y="19"/>
                    </a:cubicBezTo>
                    <a:cubicBezTo>
                      <a:pt x="43" y="19"/>
                      <a:pt x="55" y="19"/>
                      <a:pt x="58" y="22"/>
                    </a:cubicBezTo>
                    <a:cubicBezTo>
                      <a:pt x="61" y="25"/>
                      <a:pt x="67" y="32"/>
                      <a:pt x="68" y="34"/>
                    </a:cubicBezTo>
                    <a:cubicBezTo>
                      <a:pt x="69" y="36"/>
                      <a:pt x="71" y="37"/>
                      <a:pt x="73" y="38"/>
                    </a:cubicBezTo>
                    <a:cubicBezTo>
                      <a:pt x="74" y="39"/>
                      <a:pt x="74" y="41"/>
                      <a:pt x="75" y="41"/>
                    </a:cubicBezTo>
                    <a:cubicBezTo>
                      <a:pt x="76" y="41"/>
                      <a:pt x="75" y="39"/>
                      <a:pt x="75" y="38"/>
                    </a:cubicBezTo>
                    <a:cubicBezTo>
                      <a:pt x="75" y="35"/>
                      <a:pt x="74" y="27"/>
                      <a:pt x="74" y="27"/>
                    </a:cubicBezTo>
                    <a:cubicBezTo>
                      <a:pt x="74" y="27"/>
                      <a:pt x="78" y="28"/>
                      <a:pt x="81" y="29"/>
                    </a:cubicBezTo>
                    <a:cubicBezTo>
                      <a:pt x="83" y="29"/>
                      <a:pt x="86" y="31"/>
                      <a:pt x="87" y="31"/>
                    </a:cubicBezTo>
                    <a:cubicBezTo>
                      <a:pt x="88" y="31"/>
                      <a:pt x="88" y="32"/>
                      <a:pt x="89" y="32"/>
                    </a:cubicBezTo>
                    <a:cubicBezTo>
                      <a:pt x="90" y="31"/>
                      <a:pt x="90" y="31"/>
                      <a:pt x="89" y="29"/>
                    </a:cubicBezTo>
                    <a:cubicBezTo>
                      <a:pt x="88" y="28"/>
                      <a:pt x="88" y="25"/>
                      <a:pt x="87" y="25"/>
                    </a:cubicBezTo>
                    <a:cubicBezTo>
                      <a:pt x="87" y="24"/>
                      <a:pt x="90" y="24"/>
                      <a:pt x="92" y="25"/>
                    </a:cubicBezTo>
                    <a:cubicBezTo>
                      <a:pt x="93" y="26"/>
                      <a:pt x="94" y="27"/>
                      <a:pt x="95" y="25"/>
                    </a:cubicBezTo>
                    <a:cubicBezTo>
                      <a:pt x="95" y="25"/>
                      <a:pt x="94" y="24"/>
                      <a:pt x="93" y="23"/>
                    </a:cubicBezTo>
                    <a:cubicBezTo>
                      <a:pt x="91" y="20"/>
                      <a:pt x="87" y="16"/>
                      <a:pt x="85" y="15"/>
                    </a:cubicBezTo>
                    <a:cubicBezTo>
                      <a:pt x="82" y="13"/>
                      <a:pt x="78" y="11"/>
                      <a:pt x="72" y="10"/>
                    </a:cubicBezTo>
                    <a:cubicBezTo>
                      <a:pt x="57" y="10"/>
                      <a:pt x="42" y="9"/>
                      <a:pt x="35" y="9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09" name="Freeform 71"/>
              <p:cNvSpPr>
                <a:spLocks/>
              </p:cNvSpPr>
              <p:nvPr/>
            </p:nvSpPr>
            <p:spPr bwMode="auto">
              <a:xfrm>
                <a:off x="1240" y="1198"/>
                <a:ext cx="1114" cy="366"/>
              </a:xfrm>
              <a:custGeom>
                <a:avLst/>
                <a:gdLst>
                  <a:gd name="T0" fmla="*/ 0 w 446"/>
                  <a:gd name="T1" fmla="*/ 1672 h 146"/>
                  <a:gd name="T2" fmla="*/ 405 w 446"/>
                  <a:gd name="T3" fmla="*/ 1276 h 146"/>
                  <a:gd name="T4" fmla="*/ 512 w 446"/>
                  <a:gd name="T5" fmla="*/ 1201 h 146"/>
                  <a:gd name="T6" fmla="*/ 979 w 446"/>
                  <a:gd name="T7" fmla="*/ 1151 h 146"/>
                  <a:gd name="T8" fmla="*/ 1978 w 446"/>
                  <a:gd name="T9" fmla="*/ 1464 h 146"/>
                  <a:gd name="T10" fmla="*/ 3057 w 446"/>
                  <a:gd name="T11" fmla="*/ 1434 h 146"/>
                  <a:gd name="T12" fmla="*/ 4006 w 446"/>
                  <a:gd name="T13" fmla="*/ 1401 h 146"/>
                  <a:gd name="T14" fmla="*/ 4473 w 446"/>
                  <a:gd name="T15" fmla="*/ 1765 h 146"/>
                  <a:gd name="T16" fmla="*/ 4941 w 446"/>
                  <a:gd name="T17" fmla="*/ 2081 h 146"/>
                  <a:gd name="T18" fmla="*/ 5065 w 446"/>
                  <a:gd name="T19" fmla="*/ 2236 h 146"/>
                  <a:gd name="T20" fmla="*/ 5140 w 446"/>
                  <a:gd name="T21" fmla="*/ 2301 h 146"/>
                  <a:gd name="T22" fmla="*/ 5128 w 446"/>
                  <a:gd name="T23" fmla="*/ 2219 h 146"/>
                  <a:gd name="T24" fmla="*/ 5110 w 446"/>
                  <a:gd name="T25" fmla="*/ 2061 h 146"/>
                  <a:gd name="T26" fmla="*/ 5265 w 446"/>
                  <a:gd name="T27" fmla="*/ 2123 h 146"/>
                  <a:gd name="T28" fmla="*/ 5360 w 446"/>
                  <a:gd name="T29" fmla="*/ 2156 h 146"/>
                  <a:gd name="T30" fmla="*/ 5390 w 446"/>
                  <a:gd name="T31" fmla="*/ 2186 h 146"/>
                  <a:gd name="T32" fmla="*/ 5360 w 446"/>
                  <a:gd name="T33" fmla="*/ 2048 h 146"/>
                  <a:gd name="T34" fmla="*/ 5390 w 446"/>
                  <a:gd name="T35" fmla="*/ 2061 h 146"/>
                  <a:gd name="T36" fmla="*/ 5440 w 446"/>
                  <a:gd name="T37" fmla="*/ 2081 h 146"/>
                  <a:gd name="T38" fmla="*/ 5410 w 446"/>
                  <a:gd name="T39" fmla="*/ 1985 h 146"/>
                  <a:gd name="T40" fmla="*/ 5360 w 446"/>
                  <a:gd name="T41" fmla="*/ 1873 h 146"/>
                  <a:gd name="T42" fmla="*/ 5235 w 446"/>
                  <a:gd name="T43" fmla="*/ 1827 h 146"/>
                  <a:gd name="T44" fmla="*/ 5203 w 446"/>
                  <a:gd name="T45" fmla="*/ 1777 h 146"/>
                  <a:gd name="T46" fmla="*/ 4986 w 446"/>
                  <a:gd name="T47" fmla="*/ 1765 h 146"/>
                  <a:gd name="T48" fmla="*/ 4736 w 446"/>
                  <a:gd name="T49" fmla="*/ 1527 h 146"/>
                  <a:gd name="T50" fmla="*/ 4786 w 446"/>
                  <a:gd name="T51" fmla="*/ 1421 h 146"/>
                  <a:gd name="T52" fmla="*/ 4953 w 446"/>
                  <a:gd name="T53" fmla="*/ 1514 h 146"/>
                  <a:gd name="T54" fmla="*/ 5078 w 446"/>
                  <a:gd name="T55" fmla="*/ 1639 h 146"/>
                  <a:gd name="T56" fmla="*/ 5128 w 446"/>
                  <a:gd name="T57" fmla="*/ 1685 h 146"/>
                  <a:gd name="T58" fmla="*/ 5128 w 446"/>
                  <a:gd name="T59" fmla="*/ 1589 h 146"/>
                  <a:gd name="T60" fmla="*/ 5203 w 446"/>
                  <a:gd name="T61" fmla="*/ 1589 h 146"/>
                  <a:gd name="T62" fmla="*/ 5298 w 446"/>
                  <a:gd name="T63" fmla="*/ 1639 h 146"/>
                  <a:gd name="T64" fmla="*/ 5328 w 446"/>
                  <a:gd name="T65" fmla="*/ 1685 h 146"/>
                  <a:gd name="T66" fmla="*/ 5315 w 446"/>
                  <a:gd name="T67" fmla="*/ 1559 h 146"/>
                  <a:gd name="T68" fmla="*/ 5065 w 446"/>
                  <a:gd name="T69" fmla="*/ 1369 h 146"/>
                  <a:gd name="T70" fmla="*/ 5078 w 446"/>
                  <a:gd name="T71" fmla="*/ 1243 h 146"/>
                  <a:gd name="T72" fmla="*/ 5048 w 446"/>
                  <a:gd name="T73" fmla="*/ 1231 h 146"/>
                  <a:gd name="T74" fmla="*/ 4878 w 446"/>
                  <a:gd name="T75" fmla="*/ 1151 h 146"/>
                  <a:gd name="T76" fmla="*/ 4786 w 446"/>
                  <a:gd name="T77" fmla="*/ 1025 h 146"/>
                  <a:gd name="T78" fmla="*/ 4816 w 446"/>
                  <a:gd name="T79" fmla="*/ 930 h 146"/>
                  <a:gd name="T80" fmla="*/ 4786 w 446"/>
                  <a:gd name="T81" fmla="*/ 963 h 146"/>
                  <a:gd name="T82" fmla="*/ 5378 w 446"/>
                  <a:gd name="T83" fmla="*/ 647 h 146"/>
                  <a:gd name="T84" fmla="*/ 5657 w 446"/>
                  <a:gd name="T85" fmla="*/ 647 h 146"/>
                  <a:gd name="T86" fmla="*/ 5765 w 446"/>
                  <a:gd name="T87" fmla="*/ 647 h 146"/>
                  <a:gd name="T88" fmla="*/ 5970 w 446"/>
                  <a:gd name="T89" fmla="*/ 647 h 146"/>
                  <a:gd name="T90" fmla="*/ 6252 w 446"/>
                  <a:gd name="T91" fmla="*/ 772 h 146"/>
                  <a:gd name="T92" fmla="*/ 6544 w 446"/>
                  <a:gd name="T93" fmla="*/ 722 h 146"/>
                  <a:gd name="T94" fmla="*/ 6794 w 446"/>
                  <a:gd name="T95" fmla="*/ 283 h 146"/>
                  <a:gd name="T96" fmla="*/ 6439 w 446"/>
                  <a:gd name="T97" fmla="*/ 471 h 146"/>
                  <a:gd name="T98" fmla="*/ 6189 w 446"/>
                  <a:gd name="T99" fmla="*/ 396 h 146"/>
                  <a:gd name="T100" fmla="*/ 5940 w 446"/>
                  <a:gd name="T101" fmla="*/ 271 h 146"/>
                  <a:gd name="T102" fmla="*/ 5577 w 446"/>
                  <a:gd name="T103" fmla="*/ 271 h 146"/>
                  <a:gd name="T104" fmla="*/ 5328 w 446"/>
                  <a:gd name="T105" fmla="*/ 251 h 146"/>
                  <a:gd name="T106" fmla="*/ 5078 w 446"/>
                  <a:gd name="T107" fmla="*/ 221 h 146"/>
                  <a:gd name="T108" fmla="*/ 4848 w 446"/>
                  <a:gd name="T109" fmla="*/ 83 h 146"/>
                  <a:gd name="T110" fmla="*/ 4316 w 446"/>
                  <a:gd name="T111" fmla="*/ 396 h 146"/>
                  <a:gd name="T112" fmla="*/ 3882 w 446"/>
                  <a:gd name="T113" fmla="*/ 647 h 146"/>
                  <a:gd name="T114" fmla="*/ 3349 w 446"/>
                  <a:gd name="T115" fmla="*/ 897 h 146"/>
                  <a:gd name="T116" fmla="*/ 1916 w 446"/>
                  <a:gd name="T117" fmla="*/ 993 h 146"/>
                  <a:gd name="T118" fmla="*/ 842 w 446"/>
                  <a:gd name="T119" fmla="*/ 805 h 146"/>
                  <a:gd name="T120" fmla="*/ 387 w 446"/>
                  <a:gd name="T121" fmla="*/ 1131 h 146"/>
                  <a:gd name="T122" fmla="*/ 0 w 446"/>
                  <a:gd name="T123" fmla="*/ 1672 h 14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46" h="146">
                    <a:moveTo>
                      <a:pt x="0" y="106"/>
                    </a:moveTo>
                    <a:cubicBezTo>
                      <a:pt x="4" y="97"/>
                      <a:pt x="17" y="85"/>
                      <a:pt x="26" y="81"/>
                    </a:cubicBezTo>
                    <a:cubicBezTo>
                      <a:pt x="29" y="79"/>
                      <a:pt x="32" y="76"/>
                      <a:pt x="33" y="76"/>
                    </a:cubicBezTo>
                    <a:cubicBezTo>
                      <a:pt x="42" y="69"/>
                      <a:pt x="52" y="68"/>
                      <a:pt x="63" y="73"/>
                    </a:cubicBezTo>
                    <a:cubicBezTo>
                      <a:pt x="81" y="82"/>
                      <a:pt x="116" y="93"/>
                      <a:pt x="127" y="93"/>
                    </a:cubicBezTo>
                    <a:cubicBezTo>
                      <a:pt x="139" y="93"/>
                      <a:pt x="174" y="95"/>
                      <a:pt x="196" y="91"/>
                    </a:cubicBezTo>
                    <a:cubicBezTo>
                      <a:pt x="219" y="86"/>
                      <a:pt x="237" y="73"/>
                      <a:pt x="257" y="89"/>
                    </a:cubicBezTo>
                    <a:cubicBezTo>
                      <a:pt x="265" y="96"/>
                      <a:pt x="278" y="106"/>
                      <a:pt x="287" y="112"/>
                    </a:cubicBezTo>
                    <a:cubicBezTo>
                      <a:pt x="295" y="118"/>
                      <a:pt x="314" y="128"/>
                      <a:pt x="317" y="132"/>
                    </a:cubicBezTo>
                    <a:cubicBezTo>
                      <a:pt x="319" y="136"/>
                      <a:pt x="324" y="140"/>
                      <a:pt x="325" y="142"/>
                    </a:cubicBezTo>
                    <a:cubicBezTo>
                      <a:pt x="327" y="143"/>
                      <a:pt x="327" y="146"/>
                      <a:pt x="330" y="146"/>
                    </a:cubicBezTo>
                    <a:cubicBezTo>
                      <a:pt x="332" y="145"/>
                      <a:pt x="329" y="143"/>
                      <a:pt x="329" y="141"/>
                    </a:cubicBezTo>
                    <a:cubicBezTo>
                      <a:pt x="329" y="139"/>
                      <a:pt x="330" y="134"/>
                      <a:pt x="328" y="131"/>
                    </a:cubicBezTo>
                    <a:cubicBezTo>
                      <a:pt x="330" y="132"/>
                      <a:pt x="335" y="135"/>
                      <a:pt x="338" y="135"/>
                    </a:cubicBezTo>
                    <a:cubicBezTo>
                      <a:pt x="341" y="136"/>
                      <a:pt x="342" y="136"/>
                      <a:pt x="344" y="137"/>
                    </a:cubicBezTo>
                    <a:cubicBezTo>
                      <a:pt x="345" y="138"/>
                      <a:pt x="345" y="140"/>
                      <a:pt x="346" y="139"/>
                    </a:cubicBezTo>
                    <a:cubicBezTo>
                      <a:pt x="348" y="137"/>
                      <a:pt x="347" y="135"/>
                      <a:pt x="344" y="130"/>
                    </a:cubicBezTo>
                    <a:cubicBezTo>
                      <a:pt x="344" y="130"/>
                      <a:pt x="345" y="130"/>
                      <a:pt x="346" y="131"/>
                    </a:cubicBezTo>
                    <a:cubicBezTo>
                      <a:pt x="347" y="133"/>
                      <a:pt x="349" y="132"/>
                      <a:pt x="349" y="132"/>
                    </a:cubicBezTo>
                    <a:cubicBezTo>
                      <a:pt x="349" y="132"/>
                      <a:pt x="348" y="129"/>
                      <a:pt x="347" y="126"/>
                    </a:cubicBezTo>
                    <a:cubicBezTo>
                      <a:pt x="346" y="123"/>
                      <a:pt x="345" y="121"/>
                      <a:pt x="344" y="119"/>
                    </a:cubicBezTo>
                    <a:cubicBezTo>
                      <a:pt x="342" y="117"/>
                      <a:pt x="336" y="116"/>
                      <a:pt x="336" y="116"/>
                    </a:cubicBezTo>
                    <a:cubicBezTo>
                      <a:pt x="336" y="116"/>
                      <a:pt x="335" y="115"/>
                      <a:pt x="334" y="113"/>
                    </a:cubicBezTo>
                    <a:cubicBezTo>
                      <a:pt x="332" y="112"/>
                      <a:pt x="321" y="113"/>
                      <a:pt x="320" y="112"/>
                    </a:cubicBezTo>
                    <a:cubicBezTo>
                      <a:pt x="319" y="112"/>
                      <a:pt x="305" y="100"/>
                      <a:pt x="304" y="97"/>
                    </a:cubicBezTo>
                    <a:cubicBezTo>
                      <a:pt x="302" y="95"/>
                      <a:pt x="305" y="89"/>
                      <a:pt x="307" y="90"/>
                    </a:cubicBezTo>
                    <a:cubicBezTo>
                      <a:pt x="309" y="91"/>
                      <a:pt x="315" y="92"/>
                      <a:pt x="318" y="96"/>
                    </a:cubicBezTo>
                    <a:cubicBezTo>
                      <a:pt x="320" y="98"/>
                      <a:pt x="324" y="102"/>
                      <a:pt x="326" y="104"/>
                    </a:cubicBezTo>
                    <a:cubicBezTo>
                      <a:pt x="329" y="106"/>
                      <a:pt x="327" y="107"/>
                      <a:pt x="329" y="107"/>
                    </a:cubicBezTo>
                    <a:cubicBezTo>
                      <a:pt x="330" y="106"/>
                      <a:pt x="331" y="104"/>
                      <a:pt x="329" y="101"/>
                    </a:cubicBezTo>
                    <a:cubicBezTo>
                      <a:pt x="329" y="101"/>
                      <a:pt x="331" y="101"/>
                      <a:pt x="334" y="101"/>
                    </a:cubicBezTo>
                    <a:cubicBezTo>
                      <a:pt x="336" y="102"/>
                      <a:pt x="339" y="102"/>
                      <a:pt x="340" y="104"/>
                    </a:cubicBezTo>
                    <a:cubicBezTo>
                      <a:pt x="341" y="106"/>
                      <a:pt x="341" y="108"/>
                      <a:pt x="342" y="107"/>
                    </a:cubicBezTo>
                    <a:cubicBezTo>
                      <a:pt x="343" y="106"/>
                      <a:pt x="343" y="103"/>
                      <a:pt x="341" y="99"/>
                    </a:cubicBezTo>
                    <a:cubicBezTo>
                      <a:pt x="335" y="96"/>
                      <a:pt x="327" y="92"/>
                      <a:pt x="325" y="87"/>
                    </a:cubicBezTo>
                    <a:cubicBezTo>
                      <a:pt x="323" y="85"/>
                      <a:pt x="325" y="82"/>
                      <a:pt x="326" y="79"/>
                    </a:cubicBezTo>
                    <a:cubicBezTo>
                      <a:pt x="325" y="78"/>
                      <a:pt x="324" y="78"/>
                      <a:pt x="324" y="78"/>
                    </a:cubicBezTo>
                    <a:cubicBezTo>
                      <a:pt x="321" y="76"/>
                      <a:pt x="318" y="74"/>
                      <a:pt x="313" y="73"/>
                    </a:cubicBezTo>
                    <a:cubicBezTo>
                      <a:pt x="308" y="71"/>
                      <a:pt x="310" y="71"/>
                      <a:pt x="307" y="65"/>
                    </a:cubicBezTo>
                    <a:cubicBezTo>
                      <a:pt x="307" y="63"/>
                      <a:pt x="307" y="61"/>
                      <a:pt x="309" y="59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10" y="54"/>
                      <a:pt x="322" y="40"/>
                      <a:pt x="345" y="41"/>
                    </a:cubicBezTo>
                    <a:cubicBezTo>
                      <a:pt x="345" y="41"/>
                      <a:pt x="351" y="43"/>
                      <a:pt x="363" y="41"/>
                    </a:cubicBezTo>
                    <a:cubicBezTo>
                      <a:pt x="365" y="41"/>
                      <a:pt x="368" y="41"/>
                      <a:pt x="370" y="41"/>
                    </a:cubicBezTo>
                    <a:cubicBezTo>
                      <a:pt x="375" y="40"/>
                      <a:pt x="379" y="39"/>
                      <a:pt x="383" y="41"/>
                    </a:cubicBezTo>
                    <a:cubicBezTo>
                      <a:pt x="390" y="44"/>
                      <a:pt x="393" y="48"/>
                      <a:pt x="401" y="49"/>
                    </a:cubicBezTo>
                    <a:cubicBezTo>
                      <a:pt x="408" y="49"/>
                      <a:pt x="414" y="48"/>
                      <a:pt x="420" y="46"/>
                    </a:cubicBezTo>
                    <a:cubicBezTo>
                      <a:pt x="433" y="41"/>
                      <a:pt x="446" y="33"/>
                      <a:pt x="436" y="18"/>
                    </a:cubicBezTo>
                    <a:cubicBezTo>
                      <a:pt x="438" y="34"/>
                      <a:pt x="425" y="33"/>
                      <a:pt x="413" y="30"/>
                    </a:cubicBezTo>
                    <a:cubicBezTo>
                      <a:pt x="408" y="29"/>
                      <a:pt x="402" y="27"/>
                      <a:pt x="397" y="25"/>
                    </a:cubicBezTo>
                    <a:cubicBezTo>
                      <a:pt x="390" y="23"/>
                      <a:pt x="389" y="17"/>
                      <a:pt x="381" y="17"/>
                    </a:cubicBezTo>
                    <a:cubicBezTo>
                      <a:pt x="373" y="16"/>
                      <a:pt x="366" y="17"/>
                      <a:pt x="358" y="17"/>
                    </a:cubicBezTo>
                    <a:cubicBezTo>
                      <a:pt x="352" y="16"/>
                      <a:pt x="347" y="16"/>
                      <a:pt x="342" y="16"/>
                    </a:cubicBezTo>
                    <a:cubicBezTo>
                      <a:pt x="337" y="16"/>
                      <a:pt x="331" y="15"/>
                      <a:pt x="326" y="14"/>
                    </a:cubicBezTo>
                    <a:cubicBezTo>
                      <a:pt x="320" y="13"/>
                      <a:pt x="317" y="6"/>
                      <a:pt x="311" y="5"/>
                    </a:cubicBezTo>
                    <a:cubicBezTo>
                      <a:pt x="293" y="0"/>
                      <a:pt x="290" y="20"/>
                      <a:pt x="277" y="25"/>
                    </a:cubicBezTo>
                    <a:cubicBezTo>
                      <a:pt x="267" y="30"/>
                      <a:pt x="258" y="34"/>
                      <a:pt x="249" y="41"/>
                    </a:cubicBezTo>
                    <a:cubicBezTo>
                      <a:pt x="239" y="48"/>
                      <a:pt x="227" y="54"/>
                      <a:pt x="215" y="57"/>
                    </a:cubicBezTo>
                    <a:cubicBezTo>
                      <a:pt x="186" y="66"/>
                      <a:pt x="153" y="66"/>
                      <a:pt x="123" y="63"/>
                    </a:cubicBezTo>
                    <a:cubicBezTo>
                      <a:pt x="100" y="60"/>
                      <a:pt x="77" y="44"/>
                      <a:pt x="54" y="51"/>
                    </a:cubicBezTo>
                    <a:cubicBezTo>
                      <a:pt x="42" y="54"/>
                      <a:pt x="35" y="64"/>
                      <a:pt x="25" y="72"/>
                    </a:cubicBezTo>
                    <a:cubicBezTo>
                      <a:pt x="15" y="80"/>
                      <a:pt x="1" y="92"/>
                      <a:pt x="0" y="106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Freeform 72"/>
              <p:cNvSpPr>
                <a:spLocks/>
              </p:cNvSpPr>
              <p:nvPr/>
            </p:nvSpPr>
            <p:spPr bwMode="auto">
              <a:xfrm>
                <a:off x="1747" y="1081"/>
                <a:ext cx="355" cy="272"/>
              </a:xfrm>
              <a:custGeom>
                <a:avLst/>
                <a:gdLst>
                  <a:gd name="T0" fmla="*/ 0 w 142"/>
                  <a:gd name="T1" fmla="*/ 1694 h 109"/>
                  <a:gd name="T2" fmla="*/ 1000 w 142"/>
                  <a:gd name="T3" fmla="*/ 933 h 109"/>
                  <a:gd name="T4" fmla="*/ 1145 w 142"/>
                  <a:gd name="T5" fmla="*/ 312 h 109"/>
                  <a:gd name="T6" fmla="*/ 1283 w 142"/>
                  <a:gd name="T7" fmla="*/ 30 h 109"/>
                  <a:gd name="T8" fmla="*/ 1550 w 142"/>
                  <a:gd name="T9" fmla="*/ 167 h 109"/>
                  <a:gd name="T10" fmla="*/ 1708 w 142"/>
                  <a:gd name="T11" fmla="*/ 387 h 109"/>
                  <a:gd name="T12" fmla="*/ 1800 w 142"/>
                  <a:gd name="T13" fmla="*/ 529 h 109"/>
                  <a:gd name="T14" fmla="*/ 1813 w 142"/>
                  <a:gd name="T15" fmla="*/ 696 h 109"/>
                  <a:gd name="T16" fmla="*/ 2063 w 142"/>
                  <a:gd name="T17" fmla="*/ 966 h 109"/>
                  <a:gd name="T18" fmla="*/ 1845 w 142"/>
                  <a:gd name="T19" fmla="*/ 1183 h 109"/>
                  <a:gd name="T20" fmla="*/ 1238 w 142"/>
                  <a:gd name="T21" fmla="*/ 1308 h 109"/>
                  <a:gd name="T22" fmla="*/ 833 w 142"/>
                  <a:gd name="T23" fmla="*/ 1462 h 10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09">
                    <a:moveTo>
                      <a:pt x="0" y="109"/>
                    </a:moveTo>
                    <a:cubicBezTo>
                      <a:pt x="26" y="101"/>
                      <a:pt x="49" y="83"/>
                      <a:pt x="64" y="60"/>
                    </a:cubicBezTo>
                    <a:cubicBezTo>
                      <a:pt x="72" y="48"/>
                      <a:pt x="78" y="35"/>
                      <a:pt x="73" y="20"/>
                    </a:cubicBezTo>
                    <a:cubicBezTo>
                      <a:pt x="69" y="11"/>
                      <a:pt x="76" y="0"/>
                      <a:pt x="82" y="2"/>
                    </a:cubicBezTo>
                    <a:cubicBezTo>
                      <a:pt x="88" y="4"/>
                      <a:pt x="94" y="7"/>
                      <a:pt x="99" y="11"/>
                    </a:cubicBezTo>
                    <a:cubicBezTo>
                      <a:pt x="104" y="15"/>
                      <a:pt x="105" y="20"/>
                      <a:pt x="109" y="25"/>
                    </a:cubicBezTo>
                    <a:cubicBezTo>
                      <a:pt x="113" y="28"/>
                      <a:pt x="115" y="28"/>
                      <a:pt x="115" y="34"/>
                    </a:cubicBezTo>
                    <a:cubicBezTo>
                      <a:pt x="116" y="38"/>
                      <a:pt x="114" y="40"/>
                      <a:pt x="116" y="45"/>
                    </a:cubicBezTo>
                    <a:cubicBezTo>
                      <a:pt x="119" y="52"/>
                      <a:pt x="126" y="57"/>
                      <a:pt x="132" y="62"/>
                    </a:cubicBezTo>
                    <a:cubicBezTo>
                      <a:pt x="142" y="71"/>
                      <a:pt x="127" y="74"/>
                      <a:pt x="118" y="76"/>
                    </a:cubicBezTo>
                    <a:cubicBezTo>
                      <a:pt x="105" y="78"/>
                      <a:pt x="92" y="80"/>
                      <a:pt x="79" y="84"/>
                    </a:cubicBezTo>
                    <a:cubicBezTo>
                      <a:pt x="73" y="86"/>
                      <a:pt x="60" y="95"/>
                      <a:pt x="53" y="94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Freeform 73"/>
              <p:cNvSpPr>
                <a:spLocks/>
              </p:cNvSpPr>
              <p:nvPr/>
            </p:nvSpPr>
            <p:spPr bwMode="auto">
              <a:xfrm>
                <a:off x="2052" y="783"/>
                <a:ext cx="110" cy="145"/>
              </a:xfrm>
              <a:custGeom>
                <a:avLst/>
                <a:gdLst>
                  <a:gd name="T0" fmla="*/ 63 w 44"/>
                  <a:gd name="T1" fmla="*/ 50 h 58"/>
                  <a:gd name="T2" fmla="*/ 500 w 44"/>
                  <a:gd name="T3" fmla="*/ 425 h 58"/>
                  <a:gd name="T4" fmla="*/ 595 w 44"/>
                  <a:gd name="T5" fmla="*/ 908 h 58"/>
                  <a:gd name="T6" fmla="*/ 375 w 44"/>
                  <a:gd name="T7" fmla="*/ 520 h 58"/>
                  <a:gd name="T8" fmla="*/ 0 w 44"/>
                  <a:gd name="T9" fmla="*/ 0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58">
                    <a:moveTo>
                      <a:pt x="4" y="3"/>
                    </a:moveTo>
                    <a:cubicBezTo>
                      <a:pt x="14" y="1"/>
                      <a:pt x="27" y="20"/>
                      <a:pt x="32" y="27"/>
                    </a:cubicBezTo>
                    <a:cubicBezTo>
                      <a:pt x="37" y="35"/>
                      <a:pt x="44" y="49"/>
                      <a:pt x="38" y="58"/>
                    </a:cubicBezTo>
                    <a:cubicBezTo>
                      <a:pt x="28" y="56"/>
                      <a:pt x="28" y="40"/>
                      <a:pt x="24" y="33"/>
                    </a:cubicBezTo>
                    <a:cubicBezTo>
                      <a:pt x="18" y="22"/>
                      <a:pt x="10" y="7"/>
                      <a:pt x="0" y="0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Freeform 74"/>
              <p:cNvSpPr>
                <a:spLocks/>
              </p:cNvSpPr>
              <p:nvPr/>
            </p:nvSpPr>
            <p:spPr bwMode="auto">
              <a:xfrm>
                <a:off x="2039" y="1408"/>
                <a:ext cx="43" cy="35"/>
              </a:xfrm>
              <a:custGeom>
                <a:avLst/>
                <a:gdLst>
                  <a:gd name="T0" fmla="*/ 0 w 17"/>
                  <a:gd name="T1" fmla="*/ 0 h 14"/>
                  <a:gd name="T2" fmla="*/ 180 w 17"/>
                  <a:gd name="T3" fmla="*/ 83 h 14"/>
                  <a:gd name="T4" fmla="*/ 276 w 17"/>
                  <a:gd name="T5" fmla="*/ 220 h 14"/>
                  <a:gd name="T6" fmla="*/ 83 w 17"/>
                  <a:gd name="T7" fmla="*/ 158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14">
                    <a:moveTo>
                      <a:pt x="0" y="0"/>
                    </a:moveTo>
                    <a:cubicBezTo>
                      <a:pt x="6" y="2"/>
                      <a:pt x="6" y="0"/>
                      <a:pt x="11" y="5"/>
                    </a:cubicBezTo>
                    <a:cubicBezTo>
                      <a:pt x="13" y="7"/>
                      <a:pt x="17" y="10"/>
                      <a:pt x="17" y="14"/>
                    </a:cubicBezTo>
                    <a:cubicBezTo>
                      <a:pt x="13" y="12"/>
                      <a:pt x="9" y="11"/>
                      <a:pt x="5" y="10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Freeform 75"/>
              <p:cNvSpPr>
                <a:spLocks/>
              </p:cNvSpPr>
              <p:nvPr/>
            </p:nvSpPr>
            <p:spPr bwMode="auto">
              <a:xfrm>
                <a:off x="2142" y="1128"/>
                <a:ext cx="67" cy="65"/>
              </a:xfrm>
              <a:custGeom>
                <a:avLst/>
                <a:gdLst>
                  <a:gd name="T0" fmla="*/ 382 w 27"/>
                  <a:gd name="T1" fmla="*/ 345 h 26"/>
                  <a:gd name="T2" fmla="*/ 258 w 27"/>
                  <a:gd name="T3" fmla="*/ 95 h 26"/>
                  <a:gd name="T4" fmla="*/ 12 w 27"/>
                  <a:gd name="T5" fmla="*/ 158 h 26"/>
                  <a:gd name="T6" fmla="*/ 136 w 27"/>
                  <a:gd name="T7" fmla="*/ 375 h 26"/>
                  <a:gd name="T8" fmla="*/ 337 w 27"/>
                  <a:gd name="T9" fmla="*/ 345 h 26"/>
                  <a:gd name="T10" fmla="*/ 382 w 27"/>
                  <a:gd name="T11" fmla="*/ 345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2"/>
                    </a:moveTo>
                    <a:cubicBezTo>
                      <a:pt x="23" y="20"/>
                      <a:pt x="27" y="11"/>
                      <a:pt x="17" y="6"/>
                    </a:cubicBezTo>
                    <a:cubicBezTo>
                      <a:pt x="8" y="0"/>
                      <a:pt x="1" y="10"/>
                      <a:pt x="1" y="10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Freeform 76"/>
              <p:cNvSpPr>
                <a:spLocks/>
              </p:cNvSpPr>
              <p:nvPr/>
            </p:nvSpPr>
            <p:spPr bwMode="auto">
              <a:xfrm>
                <a:off x="2147" y="1138"/>
                <a:ext cx="55" cy="53"/>
              </a:xfrm>
              <a:custGeom>
                <a:avLst/>
                <a:gdLst>
                  <a:gd name="T0" fmla="*/ 50 w 22"/>
                  <a:gd name="T1" fmla="*/ 83 h 21"/>
                  <a:gd name="T2" fmla="*/ 250 w 22"/>
                  <a:gd name="T3" fmla="*/ 50 h 21"/>
                  <a:gd name="T4" fmla="*/ 283 w 22"/>
                  <a:gd name="T5" fmla="*/ 255 h 21"/>
                  <a:gd name="T6" fmla="*/ 83 w 22"/>
                  <a:gd name="T7" fmla="*/ 288 h 21"/>
                  <a:gd name="T8" fmla="*/ 50 w 22"/>
                  <a:gd name="T9" fmla="*/ 83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5"/>
                    </a:moveTo>
                    <a:cubicBezTo>
                      <a:pt x="6" y="0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0"/>
                      <a:pt x="9" y="21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solidFill>
                <a:srgbClr val="ADAE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Freeform 77"/>
              <p:cNvSpPr>
                <a:spLocks/>
              </p:cNvSpPr>
              <p:nvPr/>
            </p:nvSpPr>
            <p:spPr bwMode="auto">
              <a:xfrm>
                <a:off x="2162" y="1153"/>
                <a:ext cx="22" cy="23"/>
              </a:xfrm>
              <a:custGeom>
                <a:avLst/>
                <a:gdLst>
                  <a:gd name="T0" fmla="*/ 29 w 9"/>
                  <a:gd name="T1" fmla="*/ 33 h 9"/>
                  <a:gd name="T2" fmla="*/ 103 w 9"/>
                  <a:gd name="T3" fmla="*/ 20 h 9"/>
                  <a:gd name="T4" fmla="*/ 120 w 9"/>
                  <a:gd name="T5" fmla="*/ 118 h 9"/>
                  <a:gd name="T6" fmla="*/ 42 w 9"/>
                  <a:gd name="T7" fmla="*/ 118 h 9"/>
                  <a:gd name="T8" fmla="*/ 29 w 9"/>
                  <a:gd name="T9" fmla="*/ 3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8"/>
                      <a:pt x="4" y="9"/>
                      <a:pt x="3" y="7"/>
                    </a:cubicBezTo>
                    <a:cubicBezTo>
                      <a:pt x="1" y="6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6" name="Freeform 78"/>
              <p:cNvSpPr>
                <a:spLocks/>
              </p:cNvSpPr>
              <p:nvPr/>
            </p:nvSpPr>
            <p:spPr bwMode="auto">
              <a:xfrm>
                <a:off x="2252" y="1063"/>
                <a:ext cx="32" cy="70"/>
              </a:xfrm>
              <a:custGeom>
                <a:avLst/>
                <a:gdLst>
                  <a:gd name="T0" fmla="*/ 133 w 13"/>
                  <a:gd name="T1" fmla="*/ 283 h 28"/>
                  <a:gd name="T2" fmla="*/ 194 w 13"/>
                  <a:gd name="T3" fmla="*/ 438 h 28"/>
                  <a:gd name="T4" fmla="*/ 182 w 13"/>
                  <a:gd name="T5" fmla="*/ 408 h 28"/>
                  <a:gd name="T6" fmla="*/ 12 w 13"/>
                  <a:gd name="T7" fmla="*/ 20 h 28"/>
                  <a:gd name="T8" fmla="*/ 0 w 13"/>
                  <a:gd name="T9" fmla="*/ 0 h 28"/>
                  <a:gd name="T10" fmla="*/ 0 w 13"/>
                  <a:gd name="T11" fmla="*/ 0 h 28"/>
                  <a:gd name="T12" fmla="*/ 62 w 13"/>
                  <a:gd name="T13" fmla="*/ 125 h 28"/>
                  <a:gd name="T14" fmla="*/ 133 w 13"/>
                  <a:gd name="T15" fmla="*/ 283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28">
                    <a:moveTo>
                      <a:pt x="9" y="18"/>
                    </a:moveTo>
                    <a:cubicBezTo>
                      <a:pt x="10" y="20"/>
                      <a:pt x="10" y="26"/>
                      <a:pt x="13" y="28"/>
                    </a:cubicBezTo>
                    <a:cubicBezTo>
                      <a:pt x="12" y="27"/>
                      <a:pt x="12" y="27"/>
                      <a:pt x="12" y="26"/>
                    </a:cubicBezTo>
                    <a:cubicBezTo>
                      <a:pt x="13" y="4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6"/>
                      <a:pt x="4" y="8"/>
                    </a:cubicBezTo>
                    <a:cubicBezTo>
                      <a:pt x="6" y="11"/>
                      <a:pt x="8" y="14"/>
                      <a:pt x="9" y="18"/>
                    </a:cubicBezTo>
                    <a:close/>
                  </a:path>
                </a:pathLst>
              </a:custGeom>
              <a:solidFill>
                <a:srgbClr val="ADAE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7" name="Freeform 79"/>
              <p:cNvSpPr>
                <a:spLocks/>
              </p:cNvSpPr>
              <p:nvPr/>
            </p:nvSpPr>
            <p:spPr bwMode="auto">
              <a:xfrm>
                <a:off x="1699" y="1308"/>
                <a:ext cx="208" cy="120"/>
              </a:xfrm>
              <a:custGeom>
                <a:avLst/>
                <a:gdLst>
                  <a:gd name="T0" fmla="*/ 0 w 83"/>
                  <a:gd name="T1" fmla="*/ 708 h 48"/>
                  <a:gd name="T2" fmla="*/ 566 w 83"/>
                  <a:gd name="T3" fmla="*/ 520 h 48"/>
                  <a:gd name="T4" fmla="*/ 804 w 83"/>
                  <a:gd name="T5" fmla="*/ 438 h 48"/>
                  <a:gd name="T6" fmla="*/ 1088 w 83"/>
                  <a:gd name="T7" fmla="*/ 188 h 48"/>
                  <a:gd name="T8" fmla="*/ 1276 w 83"/>
                  <a:gd name="T9" fmla="*/ 95 h 48"/>
                  <a:gd name="T10" fmla="*/ 1213 w 83"/>
                  <a:gd name="T11" fmla="*/ 313 h 48"/>
                  <a:gd name="T12" fmla="*/ 1213 w 83"/>
                  <a:gd name="T13" fmla="*/ 583 h 48"/>
                  <a:gd name="T14" fmla="*/ 1306 w 83"/>
                  <a:gd name="T15" fmla="*/ 750 h 48"/>
                  <a:gd name="T16" fmla="*/ 1118 w 83"/>
                  <a:gd name="T17" fmla="*/ 595 h 48"/>
                  <a:gd name="T18" fmla="*/ 930 w 83"/>
                  <a:gd name="T19" fmla="*/ 520 h 48"/>
                  <a:gd name="T20" fmla="*/ 439 w 83"/>
                  <a:gd name="T21" fmla="*/ 595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3" h="48">
                    <a:moveTo>
                      <a:pt x="0" y="45"/>
                    </a:moveTo>
                    <a:cubicBezTo>
                      <a:pt x="12" y="43"/>
                      <a:pt x="25" y="38"/>
                      <a:pt x="36" y="33"/>
                    </a:cubicBezTo>
                    <a:cubicBezTo>
                      <a:pt x="41" y="31"/>
                      <a:pt x="46" y="31"/>
                      <a:pt x="51" y="28"/>
                    </a:cubicBezTo>
                    <a:cubicBezTo>
                      <a:pt x="59" y="25"/>
                      <a:pt x="64" y="19"/>
                      <a:pt x="69" y="12"/>
                    </a:cubicBezTo>
                    <a:cubicBezTo>
                      <a:pt x="72" y="10"/>
                      <a:pt x="79" y="0"/>
                      <a:pt x="81" y="6"/>
                    </a:cubicBezTo>
                    <a:cubicBezTo>
                      <a:pt x="83" y="10"/>
                      <a:pt x="78" y="16"/>
                      <a:pt x="77" y="20"/>
                    </a:cubicBezTo>
                    <a:cubicBezTo>
                      <a:pt x="75" y="25"/>
                      <a:pt x="75" y="32"/>
                      <a:pt x="77" y="37"/>
                    </a:cubicBezTo>
                    <a:cubicBezTo>
                      <a:pt x="78" y="41"/>
                      <a:pt x="81" y="44"/>
                      <a:pt x="83" y="48"/>
                    </a:cubicBezTo>
                    <a:cubicBezTo>
                      <a:pt x="78" y="47"/>
                      <a:pt x="75" y="41"/>
                      <a:pt x="71" y="38"/>
                    </a:cubicBezTo>
                    <a:cubicBezTo>
                      <a:pt x="67" y="36"/>
                      <a:pt x="63" y="34"/>
                      <a:pt x="59" y="33"/>
                    </a:cubicBezTo>
                    <a:cubicBezTo>
                      <a:pt x="49" y="31"/>
                      <a:pt x="38" y="36"/>
                      <a:pt x="28" y="38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8" name="Freeform 80"/>
              <p:cNvSpPr>
                <a:spLocks/>
              </p:cNvSpPr>
              <p:nvPr/>
            </p:nvSpPr>
            <p:spPr bwMode="auto">
              <a:xfrm>
                <a:off x="1992" y="1371"/>
                <a:ext cx="37" cy="60"/>
              </a:xfrm>
              <a:custGeom>
                <a:avLst/>
                <a:gdLst>
                  <a:gd name="T0" fmla="*/ 74 w 15"/>
                  <a:gd name="T1" fmla="*/ 20 h 24"/>
                  <a:gd name="T2" fmla="*/ 0 w 15"/>
                  <a:gd name="T3" fmla="*/ 375 h 24"/>
                  <a:gd name="T4" fmla="*/ 224 w 15"/>
                  <a:gd name="T5" fmla="*/ 333 h 24"/>
                  <a:gd name="T6" fmla="*/ 121 w 15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24">
                    <a:moveTo>
                      <a:pt x="5" y="1"/>
                    </a:moveTo>
                    <a:cubicBezTo>
                      <a:pt x="0" y="5"/>
                      <a:pt x="0" y="18"/>
                      <a:pt x="0" y="24"/>
                    </a:cubicBezTo>
                    <a:cubicBezTo>
                      <a:pt x="5" y="17"/>
                      <a:pt x="9" y="19"/>
                      <a:pt x="15" y="21"/>
                    </a:cubicBezTo>
                    <a:cubicBezTo>
                      <a:pt x="12" y="17"/>
                      <a:pt x="5" y="6"/>
                      <a:pt x="8" y="0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19" name="Freeform 81"/>
              <p:cNvSpPr>
                <a:spLocks/>
              </p:cNvSpPr>
              <p:nvPr/>
            </p:nvSpPr>
            <p:spPr bwMode="auto">
              <a:xfrm>
                <a:off x="1532" y="1428"/>
                <a:ext cx="115" cy="30"/>
              </a:xfrm>
              <a:custGeom>
                <a:avLst/>
                <a:gdLst>
                  <a:gd name="T0" fmla="*/ 0 w 46"/>
                  <a:gd name="T1" fmla="*/ 33 h 12"/>
                  <a:gd name="T2" fmla="*/ 220 w 46"/>
                  <a:gd name="T3" fmla="*/ 188 h 12"/>
                  <a:gd name="T4" fmla="*/ 720 w 46"/>
                  <a:gd name="T5" fmla="*/ 0 h 12"/>
                  <a:gd name="T6" fmla="*/ 125 w 46"/>
                  <a:gd name="T7" fmla="*/ 33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2">
                    <a:moveTo>
                      <a:pt x="0" y="2"/>
                    </a:moveTo>
                    <a:cubicBezTo>
                      <a:pt x="6" y="4"/>
                      <a:pt x="10" y="8"/>
                      <a:pt x="14" y="12"/>
                    </a:cubicBezTo>
                    <a:cubicBezTo>
                      <a:pt x="19" y="2"/>
                      <a:pt x="41" y="12"/>
                      <a:pt x="46" y="0"/>
                    </a:cubicBezTo>
                    <a:cubicBezTo>
                      <a:pt x="34" y="5"/>
                      <a:pt x="19" y="0"/>
                      <a:pt x="8" y="2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0" name="Freeform 82"/>
              <p:cNvSpPr>
                <a:spLocks/>
              </p:cNvSpPr>
              <p:nvPr/>
            </p:nvSpPr>
            <p:spPr bwMode="auto">
              <a:xfrm>
                <a:off x="1340" y="1348"/>
                <a:ext cx="85" cy="33"/>
              </a:xfrm>
              <a:custGeom>
                <a:avLst/>
                <a:gdLst>
                  <a:gd name="T0" fmla="*/ 0 w 34"/>
                  <a:gd name="T1" fmla="*/ 117 h 13"/>
                  <a:gd name="T2" fmla="*/ 533 w 34"/>
                  <a:gd name="T3" fmla="*/ 213 h 13"/>
                  <a:gd name="T4" fmla="*/ 300 w 34"/>
                  <a:gd name="T5" fmla="*/ 20 h 13"/>
                  <a:gd name="T6" fmla="*/ 33 w 34"/>
                  <a:gd name="T7" fmla="*/ 96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3">
                    <a:moveTo>
                      <a:pt x="0" y="7"/>
                    </a:moveTo>
                    <a:cubicBezTo>
                      <a:pt x="12" y="1"/>
                      <a:pt x="22" y="10"/>
                      <a:pt x="34" y="13"/>
                    </a:cubicBezTo>
                    <a:cubicBezTo>
                      <a:pt x="27" y="11"/>
                      <a:pt x="25" y="3"/>
                      <a:pt x="19" y="1"/>
                    </a:cubicBezTo>
                    <a:cubicBezTo>
                      <a:pt x="14" y="0"/>
                      <a:pt x="6" y="2"/>
                      <a:pt x="2" y="6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1" name="Freeform 83"/>
              <p:cNvSpPr>
                <a:spLocks/>
              </p:cNvSpPr>
              <p:nvPr/>
            </p:nvSpPr>
            <p:spPr bwMode="auto">
              <a:xfrm>
                <a:off x="2224" y="1271"/>
                <a:ext cx="40" cy="40"/>
              </a:xfrm>
              <a:custGeom>
                <a:avLst/>
                <a:gdLst>
                  <a:gd name="T0" fmla="*/ 0 w 16"/>
                  <a:gd name="T1" fmla="*/ 33 h 16"/>
                  <a:gd name="T2" fmla="*/ 95 w 16"/>
                  <a:gd name="T3" fmla="*/ 220 h 16"/>
                  <a:gd name="T4" fmla="*/ 250 w 16"/>
                  <a:gd name="T5" fmla="*/ 208 h 16"/>
                  <a:gd name="T6" fmla="*/ 0 w 16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2"/>
                    </a:moveTo>
                    <a:cubicBezTo>
                      <a:pt x="0" y="7"/>
                      <a:pt x="2" y="12"/>
                      <a:pt x="6" y="14"/>
                    </a:cubicBezTo>
                    <a:cubicBezTo>
                      <a:pt x="9" y="15"/>
                      <a:pt x="16" y="16"/>
                      <a:pt x="16" y="13"/>
                    </a:cubicBezTo>
                    <a:cubicBezTo>
                      <a:pt x="8" y="13"/>
                      <a:pt x="10" y="0"/>
                      <a:pt x="0" y="0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2" name="Freeform 84"/>
              <p:cNvSpPr>
                <a:spLocks/>
              </p:cNvSpPr>
              <p:nvPr/>
            </p:nvSpPr>
            <p:spPr bwMode="auto">
              <a:xfrm>
                <a:off x="2294" y="1276"/>
                <a:ext cx="40" cy="22"/>
              </a:xfrm>
              <a:custGeom>
                <a:avLst/>
                <a:gdLst>
                  <a:gd name="T0" fmla="*/ 0 w 16"/>
                  <a:gd name="T1" fmla="*/ 42 h 9"/>
                  <a:gd name="T2" fmla="*/ 125 w 16"/>
                  <a:gd name="T3" fmla="*/ 120 h 9"/>
                  <a:gd name="T4" fmla="*/ 250 w 16"/>
                  <a:gd name="T5" fmla="*/ 0 h 9"/>
                  <a:gd name="T6" fmla="*/ 125 w 16"/>
                  <a:gd name="T7" fmla="*/ 42 h 9"/>
                  <a:gd name="T8" fmla="*/ 0 w 16"/>
                  <a:gd name="T9" fmla="*/ 42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3"/>
                    </a:moveTo>
                    <a:cubicBezTo>
                      <a:pt x="5" y="4"/>
                      <a:pt x="1" y="9"/>
                      <a:pt x="8" y="8"/>
                    </a:cubicBezTo>
                    <a:cubicBezTo>
                      <a:pt x="12" y="7"/>
                      <a:pt x="14" y="4"/>
                      <a:pt x="16" y="0"/>
                    </a:cubicBezTo>
                    <a:cubicBezTo>
                      <a:pt x="13" y="1"/>
                      <a:pt x="12" y="3"/>
                      <a:pt x="8" y="3"/>
                    </a:cubicBezTo>
                    <a:cubicBezTo>
                      <a:pt x="5" y="3"/>
                      <a:pt x="2" y="2"/>
                      <a:pt x="0" y="3"/>
                    </a:cubicBezTo>
                  </a:path>
                </a:pathLst>
              </a:custGeom>
              <a:solidFill>
                <a:srgbClr val="A2A4A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3" name="Freeform 85"/>
              <p:cNvSpPr>
                <a:spLocks/>
              </p:cNvSpPr>
              <p:nvPr/>
            </p:nvSpPr>
            <p:spPr bwMode="auto">
              <a:xfrm>
                <a:off x="2039" y="986"/>
                <a:ext cx="43" cy="160"/>
              </a:xfrm>
              <a:custGeom>
                <a:avLst/>
                <a:gdLst>
                  <a:gd name="T0" fmla="*/ 276 w 17"/>
                  <a:gd name="T1" fmla="*/ 0 h 64"/>
                  <a:gd name="T2" fmla="*/ 192 w 17"/>
                  <a:gd name="T3" fmla="*/ 1000 h 64"/>
                  <a:gd name="T4" fmla="*/ 159 w 17"/>
                  <a:gd name="T5" fmla="*/ 583 h 64"/>
                  <a:gd name="T6" fmla="*/ 180 w 17"/>
                  <a:gd name="T7" fmla="*/ 333 h 64"/>
                  <a:gd name="T8" fmla="*/ 276 w 17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64">
                    <a:moveTo>
                      <a:pt x="17" y="0"/>
                    </a:moveTo>
                    <a:cubicBezTo>
                      <a:pt x="3" y="12"/>
                      <a:pt x="0" y="51"/>
                      <a:pt x="12" y="64"/>
                    </a:cubicBezTo>
                    <a:cubicBezTo>
                      <a:pt x="9" y="56"/>
                      <a:pt x="10" y="46"/>
                      <a:pt x="10" y="37"/>
                    </a:cubicBezTo>
                    <a:cubicBezTo>
                      <a:pt x="11" y="32"/>
                      <a:pt x="9" y="29"/>
                      <a:pt x="11" y="21"/>
                    </a:cubicBezTo>
                    <a:cubicBezTo>
                      <a:pt x="12" y="15"/>
                      <a:pt x="13" y="6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4" name="Freeform 86"/>
              <p:cNvSpPr>
                <a:spLocks/>
              </p:cNvSpPr>
              <p:nvPr/>
            </p:nvSpPr>
            <p:spPr bwMode="auto">
              <a:xfrm>
                <a:off x="1852" y="953"/>
                <a:ext cx="122" cy="198"/>
              </a:xfrm>
              <a:custGeom>
                <a:avLst/>
                <a:gdLst>
                  <a:gd name="T0" fmla="*/ 92 w 49"/>
                  <a:gd name="T1" fmla="*/ 0 h 79"/>
                  <a:gd name="T2" fmla="*/ 199 w 49"/>
                  <a:gd name="T3" fmla="*/ 659 h 79"/>
                  <a:gd name="T4" fmla="*/ 403 w 49"/>
                  <a:gd name="T5" fmla="*/ 942 h 79"/>
                  <a:gd name="T6" fmla="*/ 528 w 49"/>
                  <a:gd name="T7" fmla="*/ 1243 h 79"/>
                  <a:gd name="T8" fmla="*/ 632 w 49"/>
                  <a:gd name="T9" fmla="*/ 1055 h 79"/>
                  <a:gd name="T10" fmla="*/ 744 w 49"/>
                  <a:gd name="T11" fmla="*/ 910 h 79"/>
                  <a:gd name="T12" fmla="*/ 466 w 49"/>
                  <a:gd name="T13" fmla="*/ 692 h 79"/>
                  <a:gd name="T14" fmla="*/ 92 w 49"/>
                  <a:gd name="T15" fmla="*/ 208 h 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79">
                    <a:moveTo>
                      <a:pt x="6" y="0"/>
                    </a:moveTo>
                    <a:cubicBezTo>
                      <a:pt x="0" y="10"/>
                      <a:pt x="7" y="33"/>
                      <a:pt x="13" y="42"/>
                    </a:cubicBezTo>
                    <a:cubicBezTo>
                      <a:pt x="18" y="48"/>
                      <a:pt x="23" y="53"/>
                      <a:pt x="26" y="60"/>
                    </a:cubicBezTo>
                    <a:cubicBezTo>
                      <a:pt x="29" y="65"/>
                      <a:pt x="30" y="74"/>
                      <a:pt x="34" y="79"/>
                    </a:cubicBezTo>
                    <a:cubicBezTo>
                      <a:pt x="38" y="76"/>
                      <a:pt x="38" y="71"/>
                      <a:pt x="41" y="67"/>
                    </a:cubicBezTo>
                    <a:cubicBezTo>
                      <a:pt x="43" y="64"/>
                      <a:pt x="47" y="62"/>
                      <a:pt x="48" y="58"/>
                    </a:cubicBezTo>
                    <a:cubicBezTo>
                      <a:pt x="49" y="50"/>
                      <a:pt x="35" y="47"/>
                      <a:pt x="30" y="44"/>
                    </a:cubicBezTo>
                    <a:cubicBezTo>
                      <a:pt x="20" y="36"/>
                      <a:pt x="8" y="27"/>
                      <a:pt x="6" y="13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5" name="Freeform 87"/>
              <p:cNvSpPr>
                <a:spLocks/>
              </p:cNvSpPr>
              <p:nvPr/>
            </p:nvSpPr>
            <p:spPr bwMode="auto">
              <a:xfrm>
                <a:off x="1954" y="1081"/>
                <a:ext cx="53" cy="72"/>
              </a:xfrm>
              <a:custGeom>
                <a:avLst/>
                <a:gdLst>
                  <a:gd name="T0" fmla="*/ 0 w 21"/>
                  <a:gd name="T1" fmla="*/ 0 h 29"/>
                  <a:gd name="T2" fmla="*/ 242 w 21"/>
                  <a:gd name="T3" fmla="*/ 137 h 29"/>
                  <a:gd name="T4" fmla="*/ 209 w 21"/>
                  <a:gd name="T5" fmla="*/ 444 h 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cubicBezTo>
                      <a:pt x="6" y="3"/>
                      <a:pt x="10" y="3"/>
                      <a:pt x="15" y="9"/>
                    </a:cubicBezTo>
                    <a:cubicBezTo>
                      <a:pt x="18" y="14"/>
                      <a:pt x="21" y="25"/>
                      <a:pt x="13" y="29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6" name="Freeform 88"/>
              <p:cNvSpPr>
                <a:spLocks/>
              </p:cNvSpPr>
              <p:nvPr/>
            </p:nvSpPr>
            <p:spPr bwMode="auto">
              <a:xfrm>
                <a:off x="1330" y="851"/>
                <a:ext cx="379" cy="310"/>
              </a:xfrm>
              <a:custGeom>
                <a:avLst/>
                <a:gdLst>
                  <a:gd name="T0" fmla="*/ 0 w 152"/>
                  <a:gd name="T1" fmla="*/ 1938 h 124"/>
                  <a:gd name="T2" fmla="*/ 1381 w 152"/>
                  <a:gd name="T3" fmla="*/ 283 h 124"/>
                  <a:gd name="T4" fmla="*/ 2356 w 152"/>
                  <a:gd name="T5" fmla="*/ 95 h 124"/>
                  <a:gd name="T6" fmla="*/ 0 w 152"/>
                  <a:gd name="T7" fmla="*/ 1938 h 1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2" h="124">
                    <a:moveTo>
                      <a:pt x="0" y="124"/>
                    </a:moveTo>
                    <a:cubicBezTo>
                      <a:pt x="11" y="79"/>
                      <a:pt x="36" y="36"/>
                      <a:pt x="89" y="18"/>
                    </a:cubicBezTo>
                    <a:cubicBezTo>
                      <a:pt x="142" y="0"/>
                      <a:pt x="152" y="6"/>
                      <a:pt x="152" y="6"/>
                    </a:cubicBezTo>
                    <a:cubicBezTo>
                      <a:pt x="128" y="11"/>
                      <a:pt x="34" y="25"/>
                      <a:pt x="0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7" name="Freeform 89"/>
              <p:cNvSpPr>
                <a:spLocks/>
              </p:cNvSpPr>
              <p:nvPr/>
            </p:nvSpPr>
            <p:spPr bwMode="auto">
              <a:xfrm>
                <a:off x="1115" y="1418"/>
                <a:ext cx="142" cy="233"/>
              </a:xfrm>
              <a:custGeom>
                <a:avLst/>
                <a:gdLst>
                  <a:gd name="T0" fmla="*/ 558 w 57"/>
                  <a:gd name="T1" fmla="*/ 0 h 93"/>
                  <a:gd name="T2" fmla="*/ 882 w 57"/>
                  <a:gd name="T3" fmla="*/ 1463 h 93"/>
                  <a:gd name="T4" fmla="*/ 558 w 57"/>
                  <a:gd name="T5" fmla="*/ 0 h 9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" h="93">
                    <a:moveTo>
                      <a:pt x="36" y="0"/>
                    </a:moveTo>
                    <a:cubicBezTo>
                      <a:pt x="29" y="15"/>
                      <a:pt x="0" y="61"/>
                      <a:pt x="57" y="93"/>
                    </a:cubicBezTo>
                    <a:cubicBezTo>
                      <a:pt x="42" y="84"/>
                      <a:pt x="16" y="58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8" name="Freeform 90"/>
              <p:cNvSpPr>
                <a:spLocks/>
              </p:cNvSpPr>
              <p:nvPr/>
            </p:nvSpPr>
            <p:spPr bwMode="auto">
              <a:xfrm>
                <a:off x="1982" y="1273"/>
                <a:ext cx="187" cy="123"/>
              </a:xfrm>
              <a:custGeom>
                <a:avLst/>
                <a:gdLst>
                  <a:gd name="T0" fmla="*/ 105 w 75"/>
                  <a:gd name="T1" fmla="*/ 442 h 49"/>
                  <a:gd name="T2" fmla="*/ 603 w 75"/>
                  <a:gd name="T3" fmla="*/ 126 h 49"/>
                  <a:gd name="T4" fmla="*/ 883 w 75"/>
                  <a:gd name="T5" fmla="*/ 126 h 49"/>
                  <a:gd name="T6" fmla="*/ 1162 w 75"/>
                  <a:gd name="T7" fmla="*/ 146 h 49"/>
                  <a:gd name="T8" fmla="*/ 342 w 75"/>
                  <a:gd name="T9" fmla="*/ 95 h 49"/>
                  <a:gd name="T10" fmla="*/ 92 w 75"/>
                  <a:gd name="T11" fmla="*/ 284 h 49"/>
                  <a:gd name="T12" fmla="*/ 0 w 75"/>
                  <a:gd name="T13" fmla="*/ 776 h 49"/>
                  <a:gd name="T14" fmla="*/ 42 w 75"/>
                  <a:gd name="T15" fmla="*/ 650 h 49"/>
                  <a:gd name="T16" fmla="*/ 155 w 75"/>
                  <a:gd name="T17" fmla="*/ 442 h 4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49">
                    <a:moveTo>
                      <a:pt x="7" y="28"/>
                    </a:moveTo>
                    <a:cubicBezTo>
                      <a:pt x="14" y="17"/>
                      <a:pt x="26" y="7"/>
                      <a:pt x="39" y="8"/>
                    </a:cubicBezTo>
                    <a:cubicBezTo>
                      <a:pt x="45" y="8"/>
                      <a:pt x="51" y="9"/>
                      <a:pt x="57" y="8"/>
                    </a:cubicBezTo>
                    <a:cubicBezTo>
                      <a:pt x="63" y="8"/>
                      <a:pt x="69" y="10"/>
                      <a:pt x="75" y="9"/>
                    </a:cubicBezTo>
                    <a:cubicBezTo>
                      <a:pt x="58" y="7"/>
                      <a:pt x="40" y="0"/>
                      <a:pt x="22" y="6"/>
                    </a:cubicBezTo>
                    <a:cubicBezTo>
                      <a:pt x="16" y="8"/>
                      <a:pt x="9" y="12"/>
                      <a:pt x="6" y="18"/>
                    </a:cubicBezTo>
                    <a:cubicBezTo>
                      <a:pt x="2" y="27"/>
                      <a:pt x="1" y="39"/>
                      <a:pt x="0" y="49"/>
                    </a:cubicBezTo>
                    <a:cubicBezTo>
                      <a:pt x="1" y="46"/>
                      <a:pt x="2" y="43"/>
                      <a:pt x="3" y="41"/>
                    </a:cubicBezTo>
                    <a:cubicBezTo>
                      <a:pt x="4" y="36"/>
                      <a:pt x="7" y="32"/>
                      <a:pt x="10" y="28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29" name="Freeform 91"/>
              <p:cNvSpPr>
                <a:spLocks/>
              </p:cNvSpPr>
              <p:nvPr/>
            </p:nvSpPr>
            <p:spPr bwMode="auto">
              <a:xfrm>
                <a:off x="1140" y="736"/>
                <a:ext cx="1312" cy="1150"/>
              </a:xfrm>
              <a:custGeom>
                <a:avLst/>
                <a:gdLst>
                  <a:gd name="T0" fmla="*/ 1324 w 525"/>
                  <a:gd name="T1" fmla="*/ 2033 h 460"/>
                  <a:gd name="T2" fmla="*/ 980 w 525"/>
                  <a:gd name="T3" fmla="*/ 3345 h 460"/>
                  <a:gd name="T4" fmla="*/ 125 w 525"/>
                  <a:gd name="T5" fmla="*/ 4800 h 460"/>
                  <a:gd name="T6" fmla="*/ 1949 w 525"/>
                  <a:gd name="T7" fmla="*/ 6238 h 460"/>
                  <a:gd name="T8" fmla="*/ 5216 w 525"/>
                  <a:gd name="T9" fmla="*/ 6395 h 460"/>
                  <a:gd name="T10" fmla="*/ 8194 w 525"/>
                  <a:gd name="T11" fmla="*/ 7188 h 460"/>
                  <a:gd name="T12" fmla="*/ 5383 w 525"/>
                  <a:gd name="T13" fmla="*/ 6238 h 460"/>
                  <a:gd name="T14" fmla="*/ 2249 w 525"/>
                  <a:gd name="T15" fmla="*/ 6000 h 460"/>
                  <a:gd name="T16" fmla="*/ 542 w 525"/>
                  <a:gd name="T17" fmla="*/ 4833 h 460"/>
                  <a:gd name="T18" fmla="*/ 1137 w 525"/>
                  <a:gd name="T19" fmla="*/ 4083 h 460"/>
                  <a:gd name="T20" fmla="*/ 1604 w 525"/>
                  <a:gd name="T21" fmla="*/ 4033 h 460"/>
                  <a:gd name="T22" fmla="*/ 2604 w 525"/>
                  <a:gd name="T23" fmla="*/ 4345 h 460"/>
                  <a:gd name="T24" fmla="*/ 3684 w 525"/>
                  <a:gd name="T25" fmla="*/ 4313 h 460"/>
                  <a:gd name="T26" fmla="*/ 4633 w 525"/>
                  <a:gd name="T27" fmla="*/ 4283 h 460"/>
                  <a:gd name="T28" fmla="*/ 5103 w 525"/>
                  <a:gd name="T29" fmla="*/ 4645 h 460"/>
                  <a:gd name="T30" fmla="*/ 5570 w 525"/>
                  <a:gd name="T31" fmla="*/ 4958 h 460"/>
                  <a:gd name="T32" fmla="*/ 5695 w 525"/>
                  <a:gd name="T33" fmla="*/ 5113 h 460"/>
                  <a:gd name="T34" fmla="*/ 5778 w 525"/>
                  <a:gd name="T35" fmla="*/ 5175 h 460"/>
                  <a:gd name="T36" fmla="*/ 5758 w 525"/>
                  <a:gd name="T37" fmla="*/ 5095 h 460"/>
                  <a:gd name="T38" fmla="*/ 5745 w 525"/>
                  <a:gd name="T39" fmla="*/ 4938 h 460"/>
                  <a:gd name="T40" fmla="*/ 5903 w 525"/>
                  <a:gd name="T41" fmla="*/ 5000 h 460"/>
                  <a:gd name="T42" fmla="*/ 5995 w 525"/>
                  <a:gd name="T43" fmla="*/ 5033 h 460"/>
                  <a:gd name="T44" fmla="*/ 6028 w 525"/>
                  <a:gd name="T45" fmla="*/ 5063 h 460"/>
                  <a:gd name="T46" fmla="*/ 5995 w 525"/>
                  <a:gd name="T47" fmla="*/ 4925 h 460"/>
                  <a:gd name="T48" fmla="*/ 6028 w 525"/>
                  <a:gd name="T49" fmla="*/ 4938 h 460"/>
                  <a:gd name="T50" fmla="*/ 6070 w 525"/>
                  <a:gd name="T51" fmla="*/ 4958 h 460"/>
                  <a:gd name="T52" fmla="*/ 6040 w 525"/>
                  <a:gd name="T53" fmla="*/ 4863 h 460"/>
                  <a:gd name="T54" fmla="*/ 5995 w 525"/>
                  <a:gd name="T55" fmla="*/ 4750 h 460"/>
                  <a:gd name="T56" fmla="*/ 5870 w 525"/>
                  <a:gd name="T57" fmla="*/ 4708 h 460"/>
                  <a:gd name="T58" fmla="*/ 5840 w 525"/>
                  <a:gd name="T59" fmla="*/ 4658 h 460"/>
                  <a:gd name="T60" fmla="*/ 5620 w 525"/>
                  <a:gd name="T61" fmla="*/ 4645 h 460"/>
                  <a:gd name="T62" fmla="*/ 5370 w 525"/>
                  <a:gd name="T63" fmla="*/ 4408 h 460"/>
                  <a:gd name="T64" fmla="*/ 5415 w 525"/>
                  <a:gd name="T65" fmla="*/ 4300 h 460"/>
                  <a:gd name="T66" fmla="*/ 5590 w 525"/>
                  <a:gd name="T67" fmla="*/ 4395 h 460"/>
                  <a:gd name="T68" fmla="*/ 5715 w 525"/>
                  <a:gd name="T69" fmla="*/ 4520 h 460"/>
                  <a:gd name="T70" fmla="*/ 5758 w 525"/>
                  <a:gd name="T71" fmla="*/ 4563 h 460"/>
                  <a:gd name="T72" fmla="*/ 5758 w 525"/>
                  <a:gd name="T73" fmla="*/ 4470 h 460"/>
                  <a:gd name="T74" fmla="*/ 5840 w 525"/>
                  <a:gd name="T75" fmla="*/ 4470 h 460"/>
                  <a:gd name="T76" fmla="*/ 5933 w 525"/>
                  <a:gd name="T77" fmla="*/ 4520 h 460"/>
                  <a:gd name="T78" fmla="*/ 5965 w 525"/>
                  <a:gd name="T79" fmla="*/ 4563 h 460"/>
                  <a:gd name="T80" fmla="*/ 5903 w 525"/>
                  <a:gd name="T81" fmla="*/ 4345 h 460"/>
                  <a:gd name="T82" fmla="*/ 5995 w 525"/>
                  <a:gd name="T83" fmla="*/ 4375 h 460"/>
                  <a:gd name="T84" fmla="*/ 5870 w 525"/>
                  <a:gd name="T85" fmla="*/ 4175 h 460"/>
                  <a:gd name="T86" fmla="*/ 5683 w 525"/>
                  <a:gd name="T87" fmla="*/ 4113 h 460"/>
                  <a:gd name="T88" fmla="*/ 5508 w 525"/>
                  <a:gd name="T89" fmla="*/ 4033 h 460"/>
                  <a:gd name="T90" fmla="*/ 5415 w 525"/>
                  <a:gd name="T91" fmla="*/ 3908 h 460"/>
                  <a:gd name="T92" fmla="*/ 5445 w 525"/>
                  <a:gd name="T93" fmla="*/ 3813 h 460"/>
                  <a:gd name="T94" fmla="*/ 5415 w 525"/>
                  <a:gd name="T95" fmla="*/ 3845 h 460"/>
                  <a:gd name="T96" fmla="*/ 6008 w 525"/>
                  <a:gd name="T97" fmla="*/ 3533 h 460"/>
                  <a:gd name="T98" fmla="*/ 6290 w 525"/>
                  <a:gd name="T99" fmla="*/ 3533 h 460"/>
                  <a:gd name="T100" fmla="*/ 6820 w 525"/>
                  <a:gd name="T101" fmla="*/ 3708 h 460"/>
                  <a:gd name="T102" fmla="*/ 7257 w 525"/>
                  <a:gd name="T103" fmla="*/ 3625 h 460"/>
                  <a:gd name="T104" fmla="*/ 7525 w 525"/>
                  <a:gd name="T105" fmla="*/ 3458 h 460"/>
                  <a:gd name="T106" fmla="*/ 7370 w 525"/>
                  <a:gd name="T107" fmla="*/ 2958 h 460"/>
                  <a:gd name="T108" fmla="*/ 7132 w 525"/>
                  <a:gd name="T109" fmla="*/ 2458 h 460"/>
                  <a:gd name="T110" fmla="*/ 6962 w 525"/>
                  <a:gd name="T111" fmla="*/ 2063 h 460"/>
                  <a:gd name="T112" fmla="*/ 6682 w 525"/>
                  <a:gd name="T113" fmla="*/ 1675 h 460"/>
                  <a:gd name="T114" fmla="*/ 6383 w 525"/>
                  <a:gd name="T115" fmla="*/ 1220 h 460"/>
                  <a:gd name="T116" fmla="*/ 6040 w 525"/>
                  <a:gd name="T117" fmla="*/ 425 h 460"/>
                  <a:gd name="T118" fmla="*/ 5633 w 525"/>
                  <a:gd name="T119" fmla="*/ 488 h 460"/>
                  <a:gd name="T120" fmla="*/ 5695 w 525"/>
                  <a:gd name="T121" fmla="*/ 938 h 460"/>
                  <a:gd name="T122" fmla="*/ 5465 w 525"/>
                  <a:gd name="T123" fmla="*/ 1145 h 460"/>
                  <a:gd name="T124" fmla="*/ 1324 w 525"/>
                  <a:gd name="T125" fmla="*/ 2033 h 46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60">
                    <a:moveTo>
                      <a:pt x="85" y="130"/>
                    </a:moveTo>
                    <a:cubicBezTo>
                      <a:pt x="63" y="183"/>
                      <a:pt x="69" y="196"/>
                      <a:pt x="63" y="214"/>
                    </a:cubicBezTo>
                    <a:cubicBezTo>
                      <a:pt x="56" y="231"/>
                      <a:pt x="19" y="255"/>
                      <a:pt x="8" y="307"/>
                    </a:cubicBezTo>
                    <a:cubicBezTo>
                      <a:pt x="0" y="341"/>
                      <a:pt x="24" y="378"/>
                      <a:pt x="125" y="399"/>
                    </a:cubicBezTo>
                    <a:cubicBezTo>
                      <a:pt x="227" y="420"/>
                      <a:pt x="284" y="407"/>
                      <a:pt x="334" y="409"/>
                    </a:cubicBezTo>
                    <a:cubicBezTo>
                      <a:pt x="385" y="411"/>
                      <a:pt x="490" y="410"/>
                      <a:pt x="525" y="460"/>
                    </a:cubicBezTo>
                    <a:cubicBezTo>
                      <a:pt x="490" y="410"/>
                      <a:pt x="396" y="401"/>
                      <a:pt x="345" y="399"/>
                    </a:cubicBezTo>
                    <a:cubicBezTo>
                      <a:pt x="295" y="396"/>
                      <a:pt x="246" y="405"/>
                      <a:pt x="144" y="384"/>
                    </a:cubicBezTo>
                    <a:cubicBezTo>
                      <a:pt x="60" y="363"/>
                      <a:pt x="28" y="343"/>
                      <a:pt x="35" y="309"/>
                    </a:cubicBezTo>
                    <a:cubicBezTo>
                      <a:pt x="40" y="287"/>
                      <a:pt x="68" y="264"/>
                      <a:pt x="73" y="261"/>
                    </a:cubicBezTo>
                    <a:cubicBezTo>
                      <a:pt x="82" y="254"/>
                      <a:pt x="92" y="253"/>
                      <a:pt x="103" y="258"/>
                    </a:cubicBezTo>
                    <a:cubicBezTo>
                      <a:pt x="121" y="267"/>
                      <a:pt x="156" y="278"/>
                      <a:pt x="167" y="278"/>
                    </a:cubicBezTo>
                    <a:cubicBezTo>
                      <a:pt x="179" y="278"/>
                      <a:pt x="214" y="280"/>
                      <a:pt x="236" y="276"/>
                    </a:cubicBezTo>
                    <a:cubicBezTo>
                      <a:pt x="259" y="271"/>
                      <a:pt x="277" y="258"/>
                      <a:pt x="297" y="274"/>
                    </a:cubicBezTo>
                    <a:cubicBezTo>
                      <a:pt x="305" y="281"/>
                      <a:pt x="318" y="291"/>
                      <a:pt x="327" y="297"/>
                    </a:cubicBezTo>
                    <a:cubicBezTo>
                      <a:pt x="335" y="303"/>
                      <a:pt x="354" y="313"/>
                      <a:pt x="357" y="317"/>
                    </a:cubicBezTo>
                    <a:cubicBezTo>
                      <a:pt x="359" y="321"/>
                      <a:pt x="364" y="325"/>
                      <a:pt x="365" y="327"/>
                    </a:cubicBezTo>
                    <a:cubicBezTo>
                      <a:pt x="367" y="328"/>
                      <a:pt x="367" y="331"/>
                      <a:pt x="370" y="331"/>
                    </a:cubicBezTo>
                    <a:cubicBezTo>
                      <a:pt x="372" y="330"/>
                      <a:pt x="369" y="328"/>
                      <a:pt x="369" y="326"/>
                    </a:cubicBezTo>
                    <a:cubicBezTo>
                      <a:pt x="369" y="324"/>
                      <a:pt x="370" y="319"/>
                      <a:pt x="368" y="316"/>
                    </a:cubicBezTo>
                    <a:cubicBezTo>
                      <a:pt x="370" y="317"/>
                      <a:pt x="375" y="320"/>
                      <a:pt x="378" y="320"/>
                    </a:cubicBezTo>
                    <a:cubicBezTo>
                      <a:pt x="381" y="321"/>
                      <a:pt x="382" y="321"/>
                      <a:pt x="384" y="322"/>
                    </a:cubicBezTo>
                    <a:cubicBezTo>
                      <a:pt x="385" y="323"/>
                      <a:pt x="385" y="325"/>
                      <a:pt x="386" y="324"/>
                    </a:cubicBezTo>
                    <a:cubicBezTo>
                      <a:pt x="388" y="322"/>
                      <a:pt x="387" y="320"/>
                      <a:pt x="384" y="315"/>
                    </a:cubicBezTo>
                    <a:cubicBezTo>
                      <a:pt x="384" y="315"/>
                      <a:pt x="385" y="315"/>
                      <a:pt x="386" y="316"/>
                    </a:cubicBezTo>
                    <a:cubicBezTo>
                      <a:pt x="387" y="318"/>
                      <a:pt x="389" y="317"/>
                      <a:pt x="389" y="317"/>
                    </a:cubicBezTo>
                    <a:cubicBezTo>
                      <a:pt x="389" y="317"/>
                      <a:pt x="388" y="314"/>
                      <a:pt x="387" y="311"/>
                    </a:cubicBezTo>
                    <a:cubicBezTo>
                      <a:pt x="386" y="308"/>
                      <a:pt x="385" y="306"/>
                      <a:pt x="384" y="304"/>
                    </a:cubicBezTo>
                    <a:cubicBezTo>
                      <a:pt x="382" y="302"/>
                      <a:pt x="376" y="301"/>
                      <a:pt x="376" y="301"/>
                    </a:cubicBezTo>
                    <a:cubicBezTo>
                      <a:pt x="376" y="301"/>
                      <a:pt x="375" y="300"/>
                      <a:pt x="374" y="298"/>
                    </a:cubicBezTo>
                    <a:cubicBezTo>
                      <a:pt x="372" y="297"/>
                      <a:pt x="361" y="298"/>
                      <a:pt x="360" y="297"/>
                    </a:cubicBezTo>
                    <a:cubicBezTo>
                      <a:pt x="359" y="297"/>
                      <a:pt x="345" y="285"/>
                      <a:pt x="344" y="282"/>
                    </a:cubicBezTo>
                    <a:cubicBezTo>
                      <a:pt x="342" y="280"/>
                      <a:pt x="345" y="274"/>
                      <a:pt x="347" y="275"/>
                    </a:cubicBezTo>
                    <a:cubicBezTo>
                      <a:pt x="349" y="276"/>
                      <a:pt x="355" y="277"/>
                      <a:pt x="358" y="281"/>
                    </a:cubicBezTo>
                    <a:cubicBezTo>
                      <a:pt x="360" y="283"/>
                      <a:pt x="364" y="287"/>
                      <a:pt x="366" y="289"/>
                    </a:cubicBezTo>
                    <a:cubicBezTo>
                      <a:pt x="369" y="291"/>
                      <a:pt x="367" y="292"/>
                      <a:pt x="369" y="292"/>
                    </a:cubicBezTo>
                    <a:cubicBezTo>
                      <a:pt x="370" y="291"/>
                      <a:pt x="371" y="289"/>
                      <a:pt x="369" y="286"/>
                    </a:cubicBezTo>
                    <a:cubicBezTo>
                      <a:pt x="369" y="286"/>
                      <a:pt x="371" y="286"/>
                      <a:pt x="374" y="286"/>
                    </a:cubicBezTo>
                    <a:cubicBezTo>
                      <a:pt x="376" y="287"/>
                      <a:pt x="379" y="287"/>
                      <a:pt x="380" y="289"/>
                    </a:cubicBezTo>
                    <a:cubicBezTo>
                      <a:pt x="381" y="291"/>
                      <a:pt x="381" y="293"/>
                      <a:pt x="382" y="292"/>
                    </a:cubicBezTo>
                    <a:cubicBezTo>
                      <a:pt x="383" y="290"/>
                      <a:pt x="383" y="285"/>
                      <a:pt x="378" y="278"/>
                    </a:cubicBezTo>
                    <a:cubicBezTo>
                      <a:pt x="378" y="278"/>
                      <a:pt x="382" y="278"/>
                      <a:pt x="384" y="280"/>
                    </a:cubicBezTo>
                    <a:cubicBezTo>
                      <a:pt x="385" y="278"/>
                      <a:pt x="380" y="270"/>
                      <a:pt x="376" y="267"/>
                    </a:cubicBezTo>
                    <a:cubicBezTo>
                      <a:pt x="373" y="265"/>
                      <a:pt x="366" y="264"/>
                      <a:pt x="364" y="263"/>
                    </a:cubicBezTo>
                    <a:cubicBezTo>
                      <a:pt x="361" y="261"/>
                      <a:pt x="358" y="259"/>
                      <a:pt x="353" y="258"/>
                    </a:cubicBezTo>
                    <a:cubicBezTo>
                      <a:pt x="348" y="256"/>
                      <a:pt x="350" y="256"/>
                      <a:pt x="347" y="250"/>
                    </a:cubicBezTo>
                    <a:cubicBezTo>
                      <a:pt x="347" y="248"/>
                      <a:pt x="347" y="246"/>
                      <a:pt x="349" y="244"/>
                    </a:cubicBezTo>
                    <a:cubicBezTo>
                      <a:pt x="347" y="246"/>
                      <a:pt x="347" y="246"/>
                      <a:pt x="347" y="246"/>
                    </a:cubicBezTo>
                    <a:cubicBezTo>
                      <a:pt x="350" y="239"/>
                      <a:pt x="362" y="225"/>
                      <a:pt x="385" y="226"/>
                    </a:cubicBezTo>
                    <a:cubicBezTo>
                      <a:pt x="385" y="226"/>
                      <a:pt x="391" y="228"/>
                      <a:pt x="403" y="226"/>
                    </a:cubicBezTo>
                    <a:cubicBezTo>
                      <a:pt x="416" y="224"/>
                      <a:pt x="430" y="234"/>
                      <a:pt x="437" y="237"/>
                    </a:cubicBezTo>
                    <a:cubicBezTo>
                      <a:pt x="445" y="240"/>
                      <a:pt x="459" y="233"/>
                      <a:pt x="465" y="232"/>
                    </a:cubicBezTo>
                    <a:cubicBezTo>
                      <a:pt x="470" y="230"/>
                      <a:pt x="478" y="228"/>
                      <a:pt x="482" y="221"/>
                    </a:cubicBezTo>
                    <a:cubicBezTo>
                      <a:pt x="487" y="213"/>
                      <a:pt x="478" y="202"/>
                      <a:pt x="472" y="189"/>
                    </a:cubicBezTo>
                    <a:cubicBezTo>
                      <a:pt x="467" y="176"/>
                      <a:pt x="459" y="166"/>
                      <a:pt x="457" y="157"/>
                    </a:cubicBezTo>
                    <a:cubicBezTo>
                      <a:pt x="458" y="135"/>
                      <a:pt x="446" y="132"/>
                      <a:pt x="446" y="132"/>
                    </a:cubicBezTo>
                    <a:cubicBezTo>
                      <a:pt x="446" y="132"/>
                      <a:pt x="434" y="121"/>
                      <a:pt x="428" y="107"/>
                    </a:cubicBezTo>
                    <a:cubicBezTo>
                      <a:pt x="421" y="93"/>
                      <a:pt x="417" y="88"/>
                      <a:pt x="409" y="78"/>
                    </a:cubicBezTo>
                    <a:cubicBezTo>
                      <a:pt x="409" y="78"/>
                      <a:pt x="411" y="47"/>
                      <a:pt x="387" y="27"/>
                    </a:cubicBezTo>
                    <a:cubicBezTo>
                      <a:pt x="363" y="7"/>
                      <a:pt x="357" y="16"/>
                      <a:pt x="361" y="31"/>
                    </a:cubicBezTo>
                    <a:cubicBezTo>
                      <a:pt x="364" y="47"/>
                      <a:pt x="365" y="60"/>
                      <a:pt x="365" y="60"/>
                    </a:cubicBezTo>
                    <a:cubicBezTo>
                      <a:pt x="365" y="60"/>
                      <a:pt x="361" y="79"/>
                      <a:pt x="350" y="73"/>
                    </a:cubicBezTo>
                    <a:cubicBezTo>
                      <a:pt x="184" y="0"/>
                      <a:pt x="102" y="86"/>
                      <a:pt x="85" y="13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0" name="Freeform 92"/>
              <p:cNvSpPr>
                <a:spLocks/>
              </p:cNvSpPr>
              <p:nvPr/>
            </p:nvSpPr>
            <p:spPr bwMode="auto">
              <a:xfrm>
                <a:off x="1819" y="843"/>
                <a:ext cx="235" cy="273"/>
              </a:xfrm>
              <a:custGeom>
                <a:avLst/>
                <a:gdLst>
                  <a:gd name="T0" fmla="*/ 1470 w 94"/>
                  <a:gd name="T1" fmla="*/ 847 h 109"/>
                  <a:gd name="T2" fmla="*/ 458 w 94"/>
                  <a:gd name="T3" fmla="*/ 376 h 109"/>
                  <a:gd name="T4" fmla="*/ 770 w 94"/>
                  <a:gd name="T5" fmla="*/ 1430 h 109"/>
                  <a:gd name="T6" fmla="*/ 1175 w 94"/>
                  <a:gd name="T7" fmla="*/ 1713 h 10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4" h="109">
                    <a:moveTo>
                      <a:pt x="94" y="54"/>
                    </a:moveTo>
                    <a:cubicBezTo>
                      <a:pt x="88" y="34"/>
                      <a:pt x="57" y="0"/>
                      <a:pt x="29" y="24"/>
                    </a:cubicBezTo>
                    <a:cubicBezTo>
                      <a:pt x="0" y="48"/>
                      <a:pt x="38" y="87"/>
                      <a:pt x="49" y="91"/>
                    </a:cubicBezTo>
                    <a:cubicBezTo>
                      <a:pt x="60" y="96"/>
                      <a:pt x="72" y="101"/>
                      <a:pt x="75" y="109"/>
                    </a:cubicBezTo>
                  </a:path>
                </a:pathLst>
              </a:custGeom>
              <a:solidFill>
                <a:srgbClr val="EDEDE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1" name="Freeform 93"/>
              <p:cNvSpPr>
                <a:spLocks/>
              </p:cNvSpPr>
              <p:nvPr/>
            </p:nvSpPr>
            <p:spPr bwMode="auto">
              <a:xfrm>
                <a:off x="1819" y="843"/>
                <a:ext cx="235" cy="273"/>
              </a:xfrm>
              <a:custGeom>
                <a:avLst/>
                <a:gdLst>
                  <a:gd name="T0" fmla="*/ 1470 w 94"/>
                  <a:gd name="T1" fmla="*/ 847 h 109"/>
                  <a:gd name="T2" fmla="*/ 458 w 94"/>
                  <a:gd name="T3" fmla="*/ 376 h 109"/>
                  <a:gd name="T4" fmla="*/ 770 w 94"/>
                  <a:gd name="T5" fmla="*/ 1430 h 109"/>
                  <a:gd name="T6" fmla="*/ 1175 w 94"/>
                  <a:gd name="T7" fmla="*/ 1713 h 10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4" h="109">
                    <a:moveTo>
                      <a:pt x="94" y="54"/>
                    </a:moveTo>
                    <a:cubicBezTo>
                      <a:pt x="88" y="34"/>
                      <a:pt x="57" y="0"/>
                      <a:pt x="29" y="24"/>
                    </a:cubicBezTo>
                    <a:cubicBezTo>
                      <a:pt x="0" y="48"/>
                      <a:pt x="38" y="87"/>
                      <a:pt x="49" y="91"/>
                    </a:cubicBezTo>
                    <a:cubicBezTo>
                      <a:pt x="60" y="96"/>
                      <a:pt x="72" y="101"/>
                      <a:pt x="75" y="109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2" name="Freeform 94"/>
              <p:cNvSpPr>
                <a:spLocks/>
              </p:cNvSpPr>
              <p:nvPr/>
            </p:nvSpPr>
            <p:spPr bwMode="auto">
              <a:xfrm>
                <a:off x="2184" y="1296"/>
                <a:ext cx="65" cy="145"/>
              </a:xfrm>
              <a:custGeom>
                <a:avLst/>
                <a:gdLst>
                  <a:gd name="T0" fmla="*/ 408 w 26"/>
                  <a:gd name="T1" fmla="*/ 0 h 58"/>
                  <a:gd name="T2" fmla="*/ 95 w 26"/>
                  <a:gd name="T3" fmla="*/ 908 h 5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6" h="58">
                    <a:moveTo>
                      <a:pt x="26" y="0"/>
                    </a:moveTo>
                    <a:cubicBezTo>
                      <a:pt x="19" y="8"/>
                      <a:pt x="0" y="39"/>
                      <a:pt x="6" y="58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3" name="Freeform 95"/>
              <p:cNvSpPr>
                <a:spLocks/>
              </p:cNvSpPr>
              <p:nvPr/>
            </p:nvSpPr>
            <p:spPr bwMode="auto">
              <a:xfrm>
                <a:off x="2167" y="1293"/>
                <a:ext cx="75" cy="133"/>
              </a:xfrm>
              <a:custGeom>
                <a:avLst/>
                <a:gdLst>
                  <a:gd name="T0" fmla="*/ 470 w 30"/>
                  <a:gd name="T1" fmla="*/ 0 h 53"/>
                  <a:gd name="T2" fmla="*/ 0 w 30"/>
                  <a:gd name="T3" fmla="*/ 838 h 5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cubicBezTo>
                      <a:pt x="24" y="5"/>
                      <a:pt x="1" y="44"/>
                      <a:pt x="0" y="5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4" name="Freeform 96"/>
              <p:cNvSpPr>
                <a:spLocks/>
              </p:cNvSpPr>
              <p:nvPr/>
            </p:nvSpPr>
            <p:spPr bwMode="auto">
              <a:xfrm>
                <a:off x="2139" y="1288"/>
                <a:ext cx="98" cy="108"/>
              </a:xfrm>
              <a:custGeom>
                <a:avLst/>
                <a:gdLst>
                  <a:gd name="T0" fmla="*/ 618 w 39"/>
                  <a:gd name="T1" fmla="*/ 0 h 43"/>
                  <a:gd name="T2" fmla="*/ 0 w 39"/>
                  <a:gd name="T3" fmla="*/ 681 h 4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9" h="43">
                    <a:moveTo>
                      <a:pt x="39" y="0"/>
                    </a:moveTo>
                    <a:cubicBezTo>
                      <a:pt x="29" y="7"/>
                      <a:pt x="5" y="37"/>
                      <a:pt x="0" y="4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5" name="Freeform 97"/>
              <p:cNvSpPr>
                <a:spLocks/>
              </p:cNvSpPr>
              <p:nvPr/>
            </p:nvSpPr>
            <p:spPr bwMode="auto">
              <a:xfrm>
                <a:off x="2332" y="1213"/>
                <a:ext cx="42" cy="18"/>
              </a:xfrm>
              <a:custGeom>
                <a:avLst/>
                <a:gdLst>
                  <a:gd name="T0" fmla="*/ 257 w 17"/>
                  <a:gd name="T1" fmla="*/ 0 h 7"/>
                  <a:gd name="T2" fmla="*/ 0 w 17"/>
                  <a:gd name="T3" fmla="*/ 118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7" h="7">
                    <a:moveTo>
                      <a:pt x="17" y="0"/>
                    </a:moveTo>
                    <a:cubicBezTo>
                      <a:pt x="12" y="2"/>
                      <a:pt x="1" y="6"/>
                      <a:pt x="0" y="7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6" name="Freeform 98"/>
              <p:cNvSpPr>
                <a:spLocks/>
              </p:cNvSpPr>
              <p:nvPr/>
            </p:nvSpPr>
            <p:spPr bwMode="auto">
              <a:xfrm>
                <a:off x="2332" y="1203"/>
                <a:ext cx="22" cy="20"/>
              </a:xfrm>
              <a:custGeom>
                <a:avLst/>
                <a:gdLst>
                  <a:gd name="T0" fmla="*/ 132 w 9"/>
                  <a:gd name="T1" fmla="*/ 0 h 8"/>
                  <a:gd name="T2" fmla="*/ 0 w 9"/>
                  <a:gd name="T3" fmla="*/ 125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" h="8">
                    <a:moveTo>
                      <a:pt x="9" y="0"/>
                    </a:moveTo>
                    <a:cubicBezTo>
                      <a:pt x="6" y="1"/>
                      <a:pt x="1" y="7"/>
                      <a:pt x="0" y="8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7" name="Freeform 99"/>
              <p:cNvSpPr>
                <a:spLocks/>
              </p:cNvSpPr>
              <p:nvPr/>
            </p:nvSpPr>
            <p:spPr bwMode="auto">
              <a:xfrm>
                <a:off x="2327" y="1171"/>
                <a:ext cx="32" cy="47"/>
              </a:xfrm>
              <a:custGeom>
                <a:avLst/>
                <a:gdLst>
                  <a:gd name="T0" fmla="*/ 194 w 13"/>
                  <a:gd name="T1" fmla="*/ 0 h 19"/>
                  <a:gd name="T2" fmla="*/ 0 w 13"/>
                  <a:gd name="T3" fmla="*/ 287 h 1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" h="19">
                    <a:moveTo>
                      <a:pt x="13" y="0"/>
                    </a:moveTo>
                    <a:cubicBezTo>
                      <a:pt x="8" y="3"/>
                      <a:pt x="1" y="15"/>
                      <a:pt x="0" y="19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8" name="Freeform 100"/>
              <p:cNvSpPr>
                <a:spLocks/>
              </p:cNvSpPr>
              <p:nvPr/>
            </p:nvSpPr>
            <p:spPr bwMode="auto">
              <a:xfrm>
                <a:off x="2219" y="1303"/>
                <a:ext cx="35" cy="130"/>
              </a:xfrm>
              <a:custGeom>
                <a:avLst/>
                <a:gdLst>
                  <a:gd name="T0" fmla="*/ 220 w 14"/>
                  <a:gd name="T1" fmla="*/ 0 h 52"/>
                  <a:gd name="T2" fmla="*/ 33 w 14"/>
                  <a:gd name="T3" fmla="*/ 813 h 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10" y="5"/>
                      <a:pt x="0" y="36"/>
                      <a:pt x="2" y="52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39" name="Freeform 101"/>
              <p:cNvSpPr>
                <a:spLocks/>
              </p:cNvSpPr>
              <p:nvPr/>
            </p:nvSpPr>
            <p:spPr bwMode="auto">
              <a:xfrm>
                <a:off x="2109" y="1281"/>
                <a:ext cx="128" cy="72"/>
              </a:xfrm>
              <a:custGeom>
                <a:avLst/>
                <a:gdLst>
                  <a:gd name="T0" fmla="*/ 806 w 51"/>
                  <a:gd name="T1" fmla="*/ 0 h 29"/>
                  <a:gd name="T2" fmla="*/ 0 w 51"/>
                  <a:gd name="T3" fmla="*/ 444 h 2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1" h="29">
                    <a:moveTo>
                      <a:pt x="51" y="0"/>
                    </a:moveTo>
                    <a:cubicBezTo>
                      <a:pt x="47" y="2"/>
                      <a:pt x="14" y="24"/>
                      <a:pt x="0" y="29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0" name="Freeform 102"/>
              <p:cNvSpPr>
                <a:spLocks/>
              </p:cNvSpPr>
              <p:nvPr/>
            </p:nvSpPr>
            <p:spPr bwMode="auto">
              <a:xfrm>
                <a:off x="2334" y="1228"/>
                <a:ext cx="28" cy="8"/>
              </a:xfrm>
              <a:custGeom>
                <a:avLst/>
                <a:gdLst>
                  <a:gd name="T0" fmla="*/ 0 w 11"/>
                  <a:gd name="T1" fmla="*/ 35 h 3"/>
                  <a:gd name="T2" fmla="*/ 181 w 11"/>
                  <a:gd name="T3" fmla="*/ 56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cubicBezTo>
                      <a:pt x="3" y="1"/>
                      <a:pt x="6" y="0"/>
                      <a:pt x="11" y="3"/>
                    </a:cubicBezTo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1" name="Freeform 103"/>
              <p:cNvSpPr>
                <a:spLocks/>
              </p:cNvSpPr>
              <p:nvPr/>
            </p:nvSpPr>
            <p:spPr bwMode="auto">
              <a:xfrm>
                <a:off x="2142" y="1128"/>
                <a:ext cx="67" cy="65"/>
              </a:xfrm>
              <a:custGeom>
                <a:avLst/>
                <a:gdLst>
                  <a:gd name="T0" fmla="*/ 382 w 27"/>
                  <a:gd name="T1" fmla="*/ 345 h 26"/>
                  <a:gd name="T2" fmla="*/ 258 w 27"/>
                  <a:gd name="T3" fmla="*/ 95 h 26"/>
                  <a:gd name="T4" fmla="*/ 12 w 27"/>
                  <a:gd name="T5" fmla="*/ 158 h 26"/>
                  <a:gd name="T6" fmla="*/ 136 w 27"/>
                  <a:gd name="T7" fmla="*/ 375 h 26"/>
                  <a:gd name="T8" fmla="*/ 337 w 27"/>
                  <a:gd name="T9" fmla="*/ 345 h 26"/>
                  <a:gd name="T10" fmla="*/ 382 w 27"/>
                  <a:gd name="T11" fmla="*/ 345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2"/>
                    </a:moveTo>
                    <a:cubicBezTo>
                      <a:pt x="23" y="20"/>
                      <a:pt x="27" y="11"/>
                      <a:pt x="17" y="6"/>
                    </a:cubicBezTo>
                    <a:cubicBezTo>
                      <a:pt x="8" y="0"/>
                      <a:pt x="1" y="10"/>
                      <a:pt x="1" y="10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2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2" name="Freeform 104"/>
              <p:cNvSpPr>
                <a:spLocks/>
              </p:cNvSpPr>
              <p:nvPr/>
            </p:nvSpPr>
            <p:spPr bwMode="auto">
              <a:xfrm>
                <a:off x="2147" y="1138"/>
                <a:ext cx="55" cy="53"/>
              </a:xfrm>
              <a:custGeom>
                <a:avLst/>
                <a:gdLst>
                  <a:gd name="T0" fmla="*/ 50 w 22"/>
                  <a:gd name="T1" fmla="*/ 83 h 21"/>
                  <a:gd name="T2" fmla="*/ 250 w 22"/>
                  <a:gd name="T3" fmla="*/ 50 h 21"/>
                  <a:gd name="T4" fmla="*/ 283 w 22"/>
                  <a:gd name="T5" fmla="*/ 255 h 21"/>
                  <a:gd name="T6" fmla="*/ 83 w 22"/>
                  <a:gd name="T7" fmla="*/ 288 h 21"/>
                  <a:gd name="T8" fmla="*/ 50 w 22"/>
                  <a:gd name="T9" fmla="*/ 83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5"/>
                    </a:moveTo>
                    <a:cubicBezTo>
                      <a:pt x="6" y="0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0"/>
                      <a:pt x="9" y="21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3" name="Freeform 105"/>
              <p:cNvSpPr>
                <a:spLocks/>
              </p:cNvSpPr>
              <p:nvPr/>
            </p:nvSpPr>
            <p:spPr bwMode="auto">
              <a:xfrm>
                <a:off x="2162" y="1153"/>
                <a:ext cx="22" cy="23"/>
              </a:xfrm>
              <a:custGeom>
                <a:avLst/>
                <a:gdLst>
                  <a:gd name="T0" fmla="*/ 29 w 9"/>
                  <a:gd name="T1" fmla="*/ 33 h 9"/>
                  <a:gd name="T2" fmla="*/ 103 w 9"/>
                  <a:gd name="T3" fmla="*/ 20 h 9"/>
                  <a:gd name="T4" fmla="*/ 120 w 9"/>
                  <a:gd name="T5" fmla="*/ 118 h 9"/>
                  <a:gd name="T6" fmla="*/ 42 w 9"/>
                  <a:gd name="T7" fmla="*/ 118 h 9"/>
                  <a:gd name="T8" fmla="*/ 29 w 9"/>
                  <a:gd name="T9" fmla="*/ 3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8"/>
                      <a:pt x="4" y="9"/>
                      <a:pt x="3" y="7"/>
                    </a:cubicBezTo>
                    <a:cubicBezTo>
                      <a:pt x="1" y="6"/>
                      <a:pt x="0" y="4"/>
                      <a:pt x="2" y="2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4" name="Freeform 106"/>
              <p:cNvSpPr>
                <a:spLocks/>
              </p:cNvSpPr>
              <p:nvPr/>
            </p:nvSpPr>
            <p:spPr bwMode="auto">
              <a:xfrm>
                <a:off x="1607" y="1433"/>
                <a:ext cx="80" cy="38"/>
              </a:xfrm>
              <a:custGeom>
                <a:avLst/>
                <a:gdLst>
                  <a:gd name="T0" fmla="*/ 500 w 32"/>
                  <a:gd name="T1" fmla="*/ 243 h 15"/>
                  <a:gd name="T2" fmla="*/ 283 w 32"/>
                  <a:gd name="T3" fmla="*/ 96 h 15"/>
                  <a:gd name="T4" fmla="*/ 0 w 32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" h="15">
                    <a:moveTo>
                      <a:pt x="32" y="15"/>
                    </a:moveTo>
                    <a:cubicBezTo>
                      <a:pt x="27" y="10"/>
                      <a:pt x="23" y="7"/>
                      <a:pt x="18" y="6"/>
                    </a:cubicBezTo>
                    <a:cubicBezTo>
                      <a:pt x="14" y="5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5" name="Freeform 107"/>
              <p:cNvSpPr>
                <a:spLocks/>
              </p:cNvSpPr>
              <p:nvPr/>
            </p:nvSpPr>
            <p:spPr bwMode="auto">
              <a:xfrm>
                <a:off x="1584" y="1438"/>
                <a:ext cx="70" cy="38"/>
              </a:xfrm>
              <a:custGeom>
                <a:avLst/>
                <a:gdLst>
                  <a:gd name="T0" fmla="*/ 438 w 28"/>
                  <a:gd name="T1" fmla="*/ 243 h 15"/>
                  <a:gd name="T2" fmla="*/ 345 w 28"/>
                  <a:gd name="T3" fmla="*/ 117 h 15"/>
                  <a:gd name="T4" fmla="*/ 0 w 28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5">
                    <a:moveTo>
                      <a:pt x="28" y="15"/>
                    </a:moveTo>
                    <a:cubicBezTo>
                      <a:pt x="26" y="12"/>
                      <a:pt x="24" y="8"/>
                      <a:pt x="22" y="7"/>
                    </a:cubicBezTo>
                    <a:cubicBezTo>
                      <a:pt x="20" y="6"/>
                      <a:pt x="2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6" name="Freeform 108"/>
              <p:cNvSpPr>
                <a:spLocks/>
              </p:cNvSpPr>
              <p:nvPr/>
            </p:nvSpPr>
            <p:spPr bwMode="auto">
              <a:xfrm>
                <a:off x="1569" y="1438"/>
                <a:ext cx="8" cy="18"/>
              </a:xfrm>
              <a:custGeom>
                <a:avLst/>
                <a:gdLst>
                  <a:gd name="T0" fmla="*/ 56 w 3"/>
                  <a:gd name="T1" fmla="*/ 118 h 7"/>
                  <a:gd name="T2" fmla="*/ 0 w 3"/>
                  <a:gd name="T3" fmla="*/ 0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cubicBezTo>
                      <a:pt x="3" y="4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7" name="Freeform 109"/>
              <p:cNvSpPr>
                <a:spLocks/>
              </p:cNvSpPr>
              <p:nvPr/>
            </p:nvSpPr>
            <p:spPr bwMode="auto">
              <a:xfrm>
                <a:off x="1470" y="1408"/>
                <a:ext cx="237" cy="103"/>
              </a:xfrm>
              <a:custGeom>
                <a:avLst/>
                <a:gdLst>
                  <a:gd name="T0" fmla="*/ 0 w 95"/>
                  <a:gd name="T1" fmla="*/ 0 h 41"/>
                  <a:gd name="T2" fmla="*/ 75 w 95"/>
                  <a:gd name="T3" fmla="*/ 63 h 41"/>
                  <a:gd name="T4" fmla="*/ 467 w 95"/>
                  <a:gd name="T5" fmla="*/ 221 h 41"/>
                  <a:gd name="T6" fmla="*/ 621 w 95"/>
                  <a:gd name="T7" fmla="*/ 460 h 41"/>
                  <a:gd name="T8" fmla="*/ 654 w 95"/>
                  <a:gd name="T9" fmla="*/ 492 h 41"/>
                  <a:gd name="T10" fmla="*/ 666 w 95"/>
                  <a:gd name="T11" fmla="*/ 538 h 41"/>
                  <a:gd name="T12" fmla="*/ 684 w 95"/>
                  <a:gd name="T13" fmla="*/ 505 h 41"/>
                  <a:gd name="T14" fmla="*/ 696 w 95"/>
                  <a:gd name="T15" fmla="*/ 442 h 41"/>
                  <a:gd name="T16" fmla="*/ 666 w 95"/>
                  <a:gd name="T17" fmla="*/ 304 h 41"/>
                  <a:gd name="T18" fmla="*/ 903 w 95"/>
                  <a:gd name="T19" fmla="*/ 347 h 41"/>
                  <a:gd name="T20" fmla="*/ 1058 w 95"/>
                  <a:gd name="T21" fmla="*/ 538 h 41"/>
                  <a:gd name="T22" fmla="*/ 1133 w 95"/>
                  <a:gd name="T23" fmla="*/ 600 h 41"/>
                  <a:gd name="T24" fmla="*/ 1165 w 95"/>
                  <a:gd name="T25" fmla="*/ 651 h 41"/>
                  <a:gd name="T26" fmla="*/ 1165 w 95"/>
                  <a:gd name="T27" fmla="*/ 600 h 41"/>
                  <a:gd name="T28" fmla="*/ 1153 w 95"/>
                  <a:gd name="T29" fmla="*/ 430 h 41"/>
                  <a:gd name="T30" fmla="*/ 1257 w 95"/>
                  <a:gd name="T31" fmla="*/ 460 h 41"/>
                  <a:gd name="T32" fmla="*/ 1350 w 95"/>
                  <a:gd name="T33" fmla="*/ 492 h 41"/>
                  <a:gd name="T34" fmla="*/ 1382 w 95"/>
                  <a:gd name="T35" fmla="*/ 505 h 41"/>
                  <a:gd name="T36" fmla="*/ 1382 w 95"/>
                  <a:gd name="T37" fmla="*/ 460 h 41"/>
                  <a:gd name="T38" fmla="*/ 1350 w 95"/>
                  <a:gd name="T39" fmla="*/ 397 h 41"/>
                  <a:gd name="T40" fmla="*/ 1432 w 95"/>
                  <a:gd name="T41" fmla="*/ 397 h 41"/>
                  <a:gd name="T42" fmla="*/ 1474 w 95"/>
                  <a:gd name="T43" fmla="*/ 397 h 41"/>
                  <a:gd name="T44" fmla="*/ 1444 w 95"/>
                  <a:gd name="T45" fmla="*/ 367 h 41"/>
                  <a:gd name="T46" fmla="*/ 1320 w 95"/>
                  <a:gd name="T47" fmla="*/ 239 h 41"/>
                  <a:gd name="T48" fmla="*/ 1120 w 95"/>
                  <a:gd name="T49" fmla="*/ 158 h 41"/>
                  <a:gd name="T50" fmla="*/ 541 w 95"/>
                  <a:gd name="T51" fmla="*/ 146 h 41"/>
                  <a:gd name="T52" fmla="*/ 0 w 95"/>
                  <a:gd name="T53" fmla="*/ 0 h 4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cubicBezTo>
                      <a:pt x="1" y="2"/>
                      <a:pt x="3" y="3"/>
                      <a:pt x="5" y="4"/>
                    </a:cubicBezTo>
                    <a:cubicBezTo>
                      <a:pt x="10" y="6"/>
                      <a:pt x="26" y="12"/>
                      <a:pt x="30" y="14"/>
                    </a:cubicBezTo>
                    <a:cubicBezTo>
                      <a:pt x="33" y="16"/>
                      <a:pt x="37" y="24"/>
                      <a:pt x="40" y="29"/>
                    </a:cubicBezTo>
                    <a:cubicBezTo>
                      <a:pt x="40" y="30"/>
                      <a:pt x="41" y="31"/>
                      <a:pt x="42" y="31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4" y="34"/>
                      <a:pt x="44" y="33"/>
                      <a:pt x="44" y="32"/>
                    </a:cubicBezTo>
                    <a:cubicBezTo>
                      <a:pt x="44" y="31"/>
                      <a:pt x="45" y="29"/>
                      <a:pt x="45" y="28"/>
                    </a:cubicBezTo>
                    <a:cubicBezTo>
                      <a:pt x="44" y="23"/>
                      <a:pt x="43" y="19"/>
                      <a:pt x="43" y="19"/>
                    </a:cubicBezTo>
                    <a:cubicBezTo>
                      <a:pt x="43" y="19"/>
                      <a:pt x="55" y="19"/>
                      <a:pt x="58" y="22"/>
                    </a:cubicBezTo>
                    <a:cubicBezTo>
                      <a:pt x="61" y="25"/>
                      <a:pt x="67" y="32"/>
                      <a:pt x="68" y="34"/>
                    </a:cubicBezTo>
                    <a:cubicBezTo>
                      <a:pt x="69" y="36"/>
                      <a:pt x="71" y="37"/>
                      <a:pt x="73" y="38"/>
                    </a:cubicBezTo>
                    <a:cubicBezTo>
                      <a:pt x="74" y="39"/>
                      <a:pt x="74" y="41"/>
                      <a:pt x="75" y="41"/>
                    </a:cubicBezTo>
                    <a:cubicBezTo>
                      <a:pt x="76" y="41"/>
                      <a:pt x="75" y="39"/>
                      <a:pt x="75" y="38"/>
                    </a:cubicBezTo>
                    <a:cubicBezTo>
                      <a:pt x="75" y="35"/>
                      <a:pt x="74" y="27"/>
                      <a:pt x="74" y="27"/>
                    </a:cubicBezTo>
                    <a:cubicBezTo>
                      <a:pt x="74" y="27"/>
                      <a:pt x="78" y="28"/>
                      <a:pt x="81" y="29"/>
                    </a:cubicBezTo>
                    <a:cubicBezTo>
                      <a:pt x="83" y="29"/>
                      <a:pt x="86" y="31"/>
                      <a:pt x="87" y="31"/>
                    </a:cubicBezTo>
                    <a:cubicBezTo>
                      <a:pt x="88" y="31"/>
                      <a:pt x="88" y="32"/>
                      <a:pt x="89" y="32"/>
                    </a:cubicBezTo>
                    <a:cubicBezTo>
                      <a:pt x="90" y="31"/>
                      <a:pt x="90" y="31"/>
                      <a:pt x="89" y="29"/>
                    </a:cubicBezTo>
                    <a:cubicBezTo>
                      <a:pt x="88" y="28"/>
                      <a:pt x="88" y="25"/>
                      <a:pt x="87" y="25"/>
                    </a:cubicBezTo>
                    <a:cubicBezTo>
                      <a:pt x="87" y="24"/>
                      <a:pt x="90" y="24"/>
                      <a:pt x="92" y="25"/>
                    </a:cubicBezTo>
                    <a:cubicBezTo>
                      <a:pt x="93" y="26"/>
                      <a:pt x="94" y="27"/>
                      <a:pt x="95" y="25"/>
                    </a:cubicBezTo>
                    <a:cubicBezTo>
                      <a:pt x="95" y="25"/>
                      <a:pt x="94" y="24"/>
                      <a:pt x="93" y="23"/>
                    </a:cubicBezTo>
                    <a:cubicBezTo>
                      <a:pt x="91" y="20"/>
                      <a:pt x="87" y="16"/>
                      <a:pt x="85" y="15"/>
                    </a:cubicBezTo>
                    <a:cubicBezTo>
                      <a:pt x="82" y="13"/>
                      <a:pt x="78" y="11"/>
                      <a:pt x="72" y="10"/>
                    </a:cubicBezTo>
                    <a:cubicBezTo>
                      <a:pt x="57" y="10"/>
                      <a:pt x="42" y="9"/>
                      <a:pt x="35" y="9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8" name="Freeform 110"/>
              <p:cNvSpPr>
                <a:spLocks/>
              </p:cNvSpPr>
              <p:nvPr/>
            </p:nvSpPr>
            <p:spPr bwMode="auto">
              <a:xfrm>
                <a:off x="2029" y="1491"/>
                <a:ext cx="70" cy="32"/>
              </a:xfrm>
              <a:custGeom>
                <a:avLst/>
                <a:gdLst>
                  <a:gd name="T0" fmla="*/ 438 w 28"/>
                  <a:gd name="T1" fmla="*/ 194 h 13"/>
                  <a:gd name="T2" fmla="*/ 270 w 28"/>
                  <a:gd name="T3" fmla="*/ 74 h 13"/>
                  <a:gd name="T4" fmla="*/ 0 w 28"/>
                  <a:gd name="T5" fmla="*/ 0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3">
                    <a:moveTo>
                      <a:pt x="28" y="13"/>
                    </a:moveTo>
                    <a:cubicBezTo>
                      <a:pt x="25" y="9"/>
                      <a:pt x="20" y="6"/>
                      <a:pt x="17" y="5"/>
                    </a:cubicBezTo>
                    <a:cubicBezTo>
                      <a:pt x="14" y="5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49" name="Freeform 111"/>
              <p:cNvSpPr>
                <a:spLocks/>
              </p:cNvSpPr>
              <p:nvPr/>
            </p:nvSpPr>
            <p:spPr bwMode="auto">
              <a:xfrm>
                <a:off x="2029" y="1503"/>
                <a:ext cx="30" cy="23"/>
              </a:xfrm>
              <a:custGeom>
                <a:avLst/>
                <a:gdLst>
                  <a:gd name="T0" fmla="*/ 188 w 12"/>
                  <a:gd name="T1" fmla="*/ 151 h 9"/>
                  <a:gd name="T2" fmla="*/ 0 w 12"/>
                  <a:gd name="T3" fmla="*/ 0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" h="9">
                    <a:moveTo>
                      <a:pt x="12" y="9"/>
                    </a:moveTo>
                    <a:cubicBezTo>
                      <a:pt x="10" y="7"/>
                      <a:pt x="2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0" name="Freeform 112"/>
              <p:cNvSpPr>
                <a:spLocks/>
              </p:cNvSpPr>
              <p:nvPr/>
            </p:nvSpPr>
            <p:spPr bwMode="auto">
              <a:xfrm>
                <a:off x="2022" y="1398"/>
                <a:ext cx="40" cy="53"/>
              </a:xfrm>
              <a:custGeom>
                <a:avLst/>
                <a:gdLst>
                  <a:gd name="T0" fmla="*/ 250 w 16"/>
                  <a:gd name="T1" fmla="*/ 338 h 21"/>
                  <a:gd name="T2" fmla="*/ 158 w 16"/>
                  <a:gd name="T3" fmla="*/ 114 h 21"/>
                  <a:gd name="T4" fmla="*/ 0 w 16"/>
                  <a:gd name="T5" fmla="*/ 0 h 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21">
                    <a:moveTo>
                      <a:pt x="16" y="21"/>
                    </a:moveTo>
                    <a:cubicBezTo>
                      <a:pt x="14" y="16"/>
                      <a:pt x="13" y="11"/>
                      <a:pt x="10" y="7"/>
                    </a:cubicBezTo>
                    <a:cubicBezTo>
                      <a:pt x="6" y="3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1" name="Freeform 113"/>
              <p:cNvSpPr>
                <a:spLocks/>
              </p:cNvSpPr>
              <p:nvPr/>
            </p:nvSpPr>
            <p:spPr bwMode="auto">
              <a:xfrm>
                <a:off x="2057" y="1406"/>
                <a:ext cx="27" cy="25"/>
              </a:xfrm>
              <a:custGeom>
                <a:avLst/>
                <a:gdLst>
                  <a:gd name="T0" fmla="*/ 162 w 11"/>
                  <a:gd name="T1" fmla="*/ 158 h 10"/>
                  <a:gd name="T2" fmla="*/ 0 w 11"/>
                  <a:gd name="T3" fmla="*/ 0 h 1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9" y="8"/>
                      <a:pt x="4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2" name="Freeform 114"/>
              <p:cNvSpPr>
                <a:spLocks/>
              </p:cNvSpPr>
              <p:nvPr/>
            </p:nvSpPr>
            <p:spPr bwMode="auto">
              <a:xfrm>
                <a:off x="1979" y="1351"/>
                <a:ext cx="28" cy="92"/>
              </a:xfrm>
              <a:custGeom>
                <a:avLst/>
                <a:gdLst>
                  <a:gd name="T0" fmla="*/ 150 w 11"/>
                  <a:gd name="T1" fmla="*/ 569 h 37"/>
                  <a:gd name="T2" fmla="*/ 181 w 11"/>
                  <a:gd name="T3" fmla="*/ 0 h 3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37">
                    <a:moveTo>
                      <a:pt x="9" y="37"/>
                    </a:moveTo>
                    <a:cubicBezTo>
                      <a:pt x="3" y="31"/>
                      <a:pt x="0" y="25"/>
                      <a:pt x="11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3" name="Freeform 115"/>
              <p:cNvSpPr>
                <a:spLocks/>
              </p:cNvSpPr>
              <p:nvPr/>
            </p:nvSpPr>
            <p:spPr bwMode="auto">
              <a:xfrm>
                <a:off x="2054" y="1488"/>
                <a:ext cx="25" cy="1"/>
              </a:xfrm>
              <a:custGeom>
                <a:avLst/>
                <a:gdLst>
                  <a:gd name="T0" fmla="*/ 158 w 10"/>
                  <a:gd name="T1" fmla="*/ 0 h 1"/>
                  <a:gd name="T2" fmla="*/ 0 w 1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1">
                    <a:moveTo>
                      <a:pt x="10" y="0"/>
                    </a:moveTo>
                    <a:cubicBezTo>
                      <a:pt x="7" y="0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4" name="Freeform 116"/>
              <p:cNvSpPr>
                <a:spLocks/>
              </p:cNvSpPr>
              <p:nvPr/>
            </p:nvSpPr>
            <p:spPr bwMode="auto">
              <a:xfrm>
                <a:off x="2049" y="881"/>
                <a:ext cx="3" cy="20"/>
              </a:xfrm>
              <a:custGeom>
                <a:avLst/>
                <a:gdLst>
                  <a:gd name="T0" fmla="*/ 27 w 1"/>
                  <a:gd name="T1" fmla="*/ 0 h 8"/>
                  <a:gd name="T2" fmla="*/ 0 w 1"/>
                  <a:gd name="T3" fmla="*/ 125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3"/>
                      <a:pt x="1" y="5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5" name="Oval 117"/>
              <p:cNvSpPr>
                <a:spLocks noChangeArrowheads="1"/>
              </p:cNvSpPr>
              <p:nvPr/>
            </p:nvSpPr>
            <p:spPr bwMode="auto">
              <a:xfrm>
                <a:off x="2159" y="1151"/>
                <a:ext cx="13" cy="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6" name="Freeform 118"/>
              <p:cNvSpPr>
                <a:spLocks/>
              </p:cNvSpPr>
              <p:nvPr/>
            </p:nvSpPr>
            <p:spPr bwMode="auto">
              <a:xfrm>
                <a:off x="2032" y="1501"/>
                <a:ext cx="7" cy="10"/>
              </a:xfrm>
              <a:custGeom>
                <a:avLst/>
                <a:gdLst>
                  <a:gd name="T0" fmla="*/ 37 w 3"/>
                  <a:gd name="T1" fmla="*/ 0 h 4"/>
                  <a:gd name="T2" fmla="*/ 0 w 3"/>
                  <a:gd name="T3" fmla="*/ 63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2"/>
                      <a:pt x="1" y="3"/>
                      <a:pt x="0" y="4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7" name="Freeform 119"/>
              <p:cNvSpPr>
                <a:spLocks/>
              </p:cNvSpPr>
              <p:nvPr/>
            </p:nvSpPr>
            <p:spPr bwMode="auto">
              <a:xfrm>
                <a:off x="2024" y="1398"/>
                <a:ext cx="8" cy="10"/>
              </a:xfrm>
              <a:custGeom>
                <a:avLst/>
                <a:gdLst>
                  <a:gd name="T0" fmla="*/ 0 w 3"/>
                  <a:gd name="T1" fmla="*/ 63 h 4"/>
                  <a:gd name="T2" fmla="*/ 56 w 3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2" y="3"/>
                      <a:pt x="3" y="2"/>
                      <a:pt x="3" y="0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8" name="Freeform 120"/>
              <p:cNvSpPr>
                <a:spLocks/>
              </p:cNvSpPr>
              <p:nvPr/>
            </p:nvSpPr>
            <p:spPr bwMode="auto">
              <a:xfrm>
                <a:off x="2039" y="1413"/>
                <a:ext cx="10" cy="8"/>
              </a:xfrm>
              <a:custGeom>
                <a:avLst/>
                <a:gdLst>
                  <a:gd name="T0" fmla="*/ 0 w 4"/>
                  <a:gd name="T1" fmla="*/ 56 h 3"/>
                  <a:gd name="T2" fmla="*/ 63 w 4"/>
                  <a:gd name="T3" fmla="*/ 0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2"/>
                      <a:pt x="3" y="1"/>
                      <a:pt x="4" y="0"/>
                    </a:cubicBezTo>
                  </a:path>
                </a:pathLst>
              </a:custGeom>
              <a:noFill/>
              <a:ln w="15875" cap="flat">
                <a:solidFill>
                  <a:srgbClr val="D9DA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59" name="Freeform 121"/>
              <p:cNvSpPr>
                <a:spLocks/>
              </p:cNvSpPr>
              <p:nvPr/>
            </p:nvSpPr>
            <p:spPr bwMode="auto">
              <a:xfrm>
                <a:off x="1989" y="988"/>
                <a:ext cx="40" cy="83"/>
              </a:xfrm>
              <a:custGeom>
                <a:avLst/>
                <a:gdLst>
                  <a:gd name="T0" fmla="*/ 220 w 16"/>
                  <a:gd name="T1" fmla="*/ 63 h 33"/>
                  <a:gd name="T2" fmla="*/ 95 w 16"/>
                  <a:gd name="T3" fmla="*/ 284 h 33"/>
                  <a:gd name="T4" fmla="*/ 158 w 16"/>
                  <a:gd name="T5" fmla="*/ 443 h 33"/>
                  <a:gd name="T6" fmla="*/ 158 w 16"/>
                  <a:gd name="T7" fmla="*/ 272 h 33"/>
                  <a:gd name="T8" fmla="*/ 250 w 16"/>
                  <a:gd name="T9" fmla="*/ 146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14" y="4"/>
                    </a:moveTo>
                    <a:cubicBezTo>
                      <a:pt x="0" y="0"/>
                      <a:pt x="6" y="10"/>
                      <a:pt x="6" y="18"/>
                    </a:cubicBezTo>
                    <a:cubicBezTo>
                      <a:pt x="6" y="20"/>
                      <a:pt x="2" y="33"/>
                      <a:pt x="10" y="28"/>
                    </a:cubicBezTo>
                    <a:cubicBezTo>
                      <a:pt x="12" y="26"/>
                      <a:pt x="9" y="20"/>
                      <a:pt x="10" y="17"/>
                    </a:cubicBezTo>
                    <a:cubicBezTo>
                      <a:pt x="11" y="13"/>
                      <a:pt x="13" y="12"/>
                      <a:pt x="16" y="9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0" name="Freeform 122"/>
              <p:cNvSpPr>
                <a:spLocks/>
              </p:cNvSpPr>
              <p:nvPr/>
            </p:nvSpPr>
            <p:spPr bwMode="auto">
              <a:xfrm>
                <a:off x="1887" y="911"/>
                <a:ext cx="142" cy="80"/>
              </a:xfrm>
              <a:custGeom>
                <a:avLst/>
                <a:gdLst>
                  <a:gd name="T0" fmla="*/ 820 w 57"/>
                  <a:gd name="T1" fmla="*/ 333 h 32"/>
                  <a:gd name="T2" fmla="*/ 384 w 57"/>
                  <a:gd name="T3" fmla="*/ 20 h 32"/>
                  <a:gd name="T4" fmla="*/ 0 w 57"/>
                  <a:gd name="T5" fmla="*/ 250 h 32"/>
                  <a:gd name="T6" fmla="*/ 341 w 57"/>
                  <a:gd name="T7" fmla="*/ 125 h 32"/>
                  <a:gd name="T8" fmla="*/ 620 w 57"/>
                  <a:gd name="T9" fmla="*/ 220 h 32"/>
                  <a:gd name="T10" fmla="*/ 725 w 57"/>
                  <a:gd name="T11" fmla="*/ 395 h 32"/>
                  <a:gd name="T12" fmla="*/ 882 w 57"/>
                  <a:gd name="T13" fmla="*/ 438 h 32"/>
                  <a:gd name="T14" fmla="*/ 850 w 57"/>
                  <a:gd name="T15" fmla="*/ 345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32">
                    <a:moveTo>
                      <a:pt x="53" y="21"/>
                    </a:moveTo>
                    <a:cubicBezTo>
                      <a:pt x="47" y="8"/>
                      <a:pt x="39" y="3"/>
                      <a:pt x="25" y="1"/>
                    </a:cubicBezTo>
                    <a:cubicBezTo>
                      <a:pt x="13" y="0"/>
                      <a:pt x="0" y="0"/>
                      <a:pt x="0" y="16"/>
                    </a:cubicBezTo>
                    <a:cubicBezTo>
                      <a:pt x="7" y="14"/>
                      <a:pt x="14" y="8"/>
                      <a:pt x="22" y="8"/>
                    </a:cubicBezTo>
                    <a:cubicBezTo>
                      <a:pt x="27" y="8"/>
                      <a:pt x="35" y="12"/>
                      <a:pt x="40" y="14"/>
                    </a:cubicBezTo>
                    <a:cubicBezTo>
                      <a:pt x="47" y="17"/>
                      <a:pt x="44" y="20"/>
                      <a:pt x="47" y="25"/>
                    </a:cubicBezTo>
                    <a:cubicBezTo>
                      <a:pt x="49" y="32"/>
                      <a:pt x="51" y="27"/>
                      <a:pt x="57" y="28"/>
                    </a:cubicBezTo>
                    <a:cubicBezTo>
                      <a:pt x="56" y="26"/>
                      <a:pt x="56" y="24"/>
                      <a:pt x="55" y="22"/>
                    </a:cubicBezTo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1" name="Freeform 123"/>
              <p:cNvSpPr>
                <a:spLocks/>
              </p:cNvSpPr>
              <p:nvPr/>
            </p:nvSpPr>
            <p:spPr bwMode="auto">
              <a:xfrm>
                <a:off x="1994" y="998"/>
                <a:ext cx="28" cy="28"/>
              </a:xfrm>
              <a:custGeom>
                <a:avLst/>
                <a:gdLst>
                  <a:gd name="T0" fmla="*/ 117 w 11"/>
                  <a:gd name="T1" fmla="*/ 0 h 11"/>
                  <a:gd name="T2" fmla="*/ 97 w 11"/>
                  <a:gd name="T3" fmla="*/ 181 h 11"/>
                  <a:gd name="T4" fmla="*/ 181 w 11"/>
                  <a:gd name="T5" fmla="*/ 20 h 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0" y="1"/>
                      <a:pt x="3" y="7"/>
                      <a:pt x="6" y="11"/>
                    </a:cubicBezTo>
                    <a:cubicBezTo>
                      <a:pt x="7" y="7"/>
                      <a:pt x="8" y="4"/>
                      <a:pt x="11" y="1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2" name="Freeform 124"/>
              <p:cNvSpPr>
                <a:spLocks/>
              </p:cNvSpPr>
              <p:nvPr/>
            </p:nvSpPr>
            <p:spPr bwMode="auto">
              <a:xfrm>
                <a:off x="1894" y="916"/>
                <a:ext cx="108" cy="30"/>
              </a:xfrm>
              <a:custGeom>
                <a:avLst/>
                <a:gdLst>
                  <a:gd name="T0" fmla="*/ 50 w 43"/>
                  <a:gd name="T1" fmla="*/ 50 h 12"/>
                  <a:gd name="T2" fmla="*/ 221 w 43"/>
                  <a:gd name="T3" fmla="*/ 20 h 12"/>
                  <a:gd name="T4" fmla="*/ 397 w 43"/>
                  <a:gd name="T5" fmla="*/ 20 h 12"/>
                  <a:gd name="T6" fmla="*/ 681 w 43"/>
                  <a:gd name="T7" fmla="*/ 188 h 12"/>
                  <a:gd name="T8" fmla="*/ 334 w 43"/>
                  <a:gd name="T9" fmla="*/ 50 h 12"/>
                  <a:gd name="T10" fmla="*/ 146 w 43"/>
                  <a:gd name="T11" fmla="*/ 50 h 12"/>
                  <a:gd name="T12" fmla="*/ 0 w 43"/>
                  <a:gd name="T13" fmla="*/ 63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12">
                    <a:moveTo>
                      <a:pt x="3" y="3"/>
                    </a:moveTo>
                    <a:cubicBezTo>
                      <a:pt x="6" y="0"/>
                      <a:pt x="9" y="0"/>
                      <a:pt x="14" y="1"/>
                    </a:cubicBezTo>
                    <a:cubicBezTo>
                      <a:pt x="18" y="1"/>
                      <a:pt x="21" y="1"/>
                      <a:pt x="25" y="1"/>
                    </a:cubicBezTo>
                    <a:cubicBezTo>
                      <a:pt x="33" y="1"/>
                      <a:pt x="41" y="4"/>
                      <a:pt x="43" y="12"/>
                    </a:cubicBezTo>
                    <a:cubicBezTo>
                      <a:pt x="39" y="3"/>
                      <a:pt x="28" y="4"/>
                      <a:pt x="21" y="3"/>
                    </a:cubicBezTo>
                    <a:cubicBezTo>
                      <a:pt x="17" y="3"/>
                      <a:pt x="13" y="4"/>
                      <a:pt x="9" y="3"/>
                    </a:cubicBezTo>
                    <a:cubicBezTo>
                      <a:pt x="6" y="3"/>
                      <a:pt x="3" y="1"/>
                      <a:pt x="0" y="4"/>
                    </a:cubicBezTo>
                  </a:path>
                </a:pathLst>
              </a:custGeom>
              <a:solidFill>
                <a:srgbClr val="CACB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3" name="Freeform 125"/>
              <p:cNvSpPr>
                <a:spLocks/>
              </p:cNvSpPr>
              <p:nvPr/>
            </p:nvSpPr>
            <p:spPr bwMode="auto">
              <a:xfrm>
                <a:off x="1887" y="973"/>
                <a:ext cx="87" cy="93"/>
              </a:xfrm>
              <a:custGeom>
                <a:avLst/>
                <a:gdLst>
                  <a:gd name="T0" fmla="*/ 0 w 35"/>
                  <a:gd name="T1" fmla="*/ 0 h 37"/>
                  <a:gd name="T2" fmla="*/ 186 w 35"/>
                  <a:gd name="T3" fmla="*/ 367 h 37"/>
                  <a:gd name="T4" fmla="*/ 537 w 35"/>
                  <a:gd name="T5" fmla="*/ 588 h 37"/>
                  <a:gd name="T6" fmla="*/ 229 w 35"/>
                  <a:gd name="T7" fmla="*/ 304 h 37"/>
                  <a:gd name="T8" fmla="*/ 0 w 35"/>
                  <a:gd name="T9" fmla="*/ 2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0" y="0"/>
                    </a:moveTo>
                    <a:cubicBezTo>
                      <a:pt x="0" y="6"/>
                      <a:pt x="8" y="19"/>
                      <a:pt x="12" y="23"/>
                    </a:cubicBezTo>
                    <a:cubicBezTo>
                      <a:pt x="18" y="31"/>
                      <a:pt x="27" y="33"/>
                      <a:pt x="35" y="37"/>
                    </a:cubicBezTo>
                    <a:cubicBezTo>
                      <a:pt x="27" y="31"/>
                      <a:pt x="20" y="26"/>
                      <a:pt x="15" y="19"/>
                    </a:cubicBezTo>
                    <a:cubicBezTo>
                      <a:pt x="11" y="13"/>
                      <a:pt x="3" y="7"/>
                      <a:pt x="0" y="1"/>
                    </a:cubicBezTo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4" name="Freeform 126"/>
              <p:cNvSpPr>
                <a:spLocks/>
              </p:cNvSpPr>
              <p:nvPr/>
            </p:nvSpPr>
            <p:spPr bwMode="auto">
              <a:xfrm>
                <a:off x="1992" y="998"/>
                <a:ext cx="32" cy="68"/>
              </a:xfrm>
              <a:custGeom>
                <a:avLst/>
                <a:gdLst>
                  <a:gd name="T0" fmla="*/ 194 w 13"/>
                  <a:gd name="T1" fmla="*/ 0 h 27"/>
                  <a:gd name="T2" fmla="*/ 62 w 13"/>
                  <a:gd name="T3" fmla="*/ 146 h 27"/>
                  <a:gd name="T4" fmla="*/ 121 w 13"/>
                  <a:gd name="T5" fmla="*/ 431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2" y="0"/>
                      <a:pt x="0" y="3"/>
                      <a:pt x="4" y="9"/>
                    </a:cubicBezTo>
                    <a:cubicBezTo>
                      <a:pt x="9" y="16"/>
                      <a:pt x="1" y="23"/>
                      <a:pt x="8" y="27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5" name="Freeform 127"/>
              <p:cNvSpPr>
                <a:spLocks/>
              </p:cNvSpPr>
              <p:nvPr/>
            </p:nvSpPr>
            <p:spPr bwMode="auto">
              <a:xfrm>
                <a:off x="2044" y="961"/>
                <a:ext cx="23" cy="20"/>
              </a:xfrm>
              <a:custGeom>
                <a:avLst/>
                <a:gdLst>
                  <a:gd name="T0" fmla="*/ 33 w 9"/>
                  <a:gd name="T1" fmla="*/ 125 h 8"/>
                  <a:gd name="T2" fmla="*/ 151 w 9"/>
                  <a:gd name="T3" fmla="*/ 33 h 8"/>
                  <a:gd name="T4" fmla="*/ 0 w 9"/>
                  <a:gd name="T5" fmla="*/ 63 h 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cubicBezTo>
                      <a:pt x="5" y="7"/>
                      <a:pt x="9" y="6"/>
                      <a:pt x="9" y="2"/>
                    </a:cubicBezTo>
                    <a:cubicBezTo>
                      <a:pt x="6" y="0"/>
                      <a:pt x="2" y="2"/>
                      <a:pt x="0" y="4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6" name="Freeform 128"/>
              <p:cNvSpPr>
                <a:spLocks/>
              </p:cNvSpPr>
              <p:nvPr/>
            </p:nvSpPr>
            <p:spPr bwMode="auto">
              <a:xfrm>
                <a:off x="1999" y="1101"/>
                <a:ext cx="8" cy="10"/>
              </a:xfrm>
              <a:custGeom>
                <a:avLst/>
                <a:gdLst>
                  <a:gd name="T0" fmla="*/ 21 w 3"/>
                  <a:gd name="T1" fmla="*/ 63 h 4"/>
                  <a:gd name="T2" fmla="*/ 56 w 3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0" y="4"/>
                      <a:pt x="3" y="1"/>
                      <a:pt x="3" y="0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  <p:sp>
            <p:nvSpPr>
              <p:cNvPr id="167" name="Freeform 129"/>
              <p:cNvSpPr>
                <a:spLocks/>
              </p:cNvSpPr>
              <p:nvPr/>
            </p:nvSpPr>
            <p:spPr bwMode="auto">
              <a:xfrm>
                <a:off x="2014" y="991"/>
                <a:ext cx="3" cy="10"/>
              </a:xfrm>
              <a:custGeom>
                <a:avLst/>
                <a:gdLst>
                  <a:gd name="T0" fmla="*/ 27 w 1"/>
                  <a:gd name="T1" fmla="*/ 63 h 4"/>
                  <a:gd name="T2" fmla="*/ 0 w 1"/>
                  <a:gd name="T3" fmla="*/ 0 h 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0" y="2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EDED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1800"/>
              </a:p>
            </p:txBody>
          </p:sp>
        </p:grpSp>
        <p:pic>
          <p:nvPicPr>
            <p:cNvPr id="105" name="Picture 104" descr="IMG_0127.JPG"/>
            <p:cNvPicPr>
              <a:picLocks noChangeAspect="1"/>
            </p:cNvPicPr>
            <p:nvPr/>
          </p:nvPicPr>
          <p:blipFill rotWithShape="1">
            <a:blip r:embed="rId4"/>
            <a:srcRect l="37253" t="31608" r="33354" b="41939"/>
            <a:stretch/>
          </p:blipFill>
          <p:spPr>
            <a:xfrm>
              <a:off x="4126439" y="3669766"/>
              <a:ext cx="527014" cy="354245"/>
            </a:xfrm>
            <a:prstGeom prst="rect">
              <a:avLst/>
            </a:prstGeom>
          </p:spPr>
        </p:pic>
      </p:grpSp>
      <p:sp>
        <p:nvSpPr>
          <p:cNvPr id="168" name="Title 1"/>
          <p:cNvSpPr txBox="1">
            <a:spLocks/>
          </p:cNvSpPr>
          <p:nvPr/>
        </p:nvSpPr>
        <p:spPr bwMode="auto">
          <a:xfrm>
            <a:off x="0" y="-1"/>
            <a:ext cx="9144000" cy="6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charset="0"/>
              </a:defRPr>
            </a:lvl9pPr>
          </a:lstStyle>
          <a:p>
            <a:r>
              <a:rPr lang="en-AU" sz="2400" kern="0" dirty="0"/>
              <a:t>Exploring Biological Processes in Breast Cancer </a:t>
            </a:r>
            <a:endParaRPr lang="tr-TR" sz="2400" kern="0" dirty="0"/>
          </a:p>
        </p:txBody>
      </p:sp>
      <p:sp>
        <p:nvSpPr>
          <p:cNvPr id="169" name="TextBox 168"/>
          <p:cNvSpPr txBox="1"/>
          <p:nvPr/>
        </p:nvSpPr>
        <p:spPr>
          <a:xfrm>
            <a:off x="3101237" y="2229226"/>
            <a:ext cx="359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96969"/>
                </a:solidFill>
                <a:latin typeface="+mj-lt"/>
              </a:rPr>
              <a:t>Human breast tissue </a:t>
            </a:r>
            <a:r>
              <a:rPr lang="en-US" sz="1800" dirty="0" smtClean="0">
                <a:solidFill>
                  <a:srgbClr val="696969"/>
                </a:solidFill>
                <a:latin typeface="+mj-lt"/>
              </a:rPr>
              <a:t>biopsies</a:t>
            </a:r>
            <a:endParaRPr lang="en-US" sz="1800" dirty="0">
              <a:solidFill>
                <a:srgbClr val="696969"/>
              </a:solidFill>
              <a:latin typeface="+mj-lt"/>
            </a:endParaRPr>
          </a:p>
        </p:txBody>
      </p:sp>
      <p:sp>
        <p:nvSpPr>
          <p:cNvPr id="170" name="Right Arrow 169"/>
          <p:cNvSpPr/>
          <p:nvPr/>
        </p:nvSpPr>
        <p:spPr bwMode="auto">
          <a:xfrm rot="5400000">
            <a:off x="1953350" y="3645206"/>
            <a:ext cx="684048" cy="22578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817286" y="5733256"/>
            <a:ext cx="408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96969"/>
                </a:solidFill>
                <a:latin typeface="+mj-lt"/>
              </a:rPr>
              <a:t>6 </a:t>
            </a:r>
            <a:r>
              <a:rPr lang="en-US" sz="1800" dirty="0" smtClean="0">
                <a:solidFill>
                  <a:srgbClr val="696969"/>
                </a:solidFill>
                <a:latin typeface="+mj-lt"/>
              </a:rPr>
              <a:t>BRCA1 Subtypes</a:t>
            </a:r>
            <a:endParaRPr lang="en-US" sz="1800" dirty="0">
              <a:solidFill>
                <a:srgbClr val="696969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67544" y="5723964"/>
            <a:ext cx="38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96969"/>
                </a:solidFill>
                <a:latin typeface="+mj-lt"/>
              </a:rPr>
              <a:t>6 </a:t>
            </a:r>
            <a:r>
              <a:rPr lang="en-US" sz="1800" dirty="0" smtClean="0">
                <a:solidFill>
                  <a:srgbClr val="696969"/>
                </a:solidFill>
                <a:latin typeface="+mj-lt"/>
              </a:rPr>
              <a:t>Estrogen Receptor Subtypes</a:t>
            </a:r>
            <a:endParaRPr lang="en-US" sz="1800" dirty="0">
              <a:solidFill>
                <a:srgbClr val="696969"/>
              </a:solidFill>
              <a:latin typeface="+mj-lt"/>
            </a:endParaRPr>
          </a:p>
        </p:txBody>
      </p:sp>
      <p:pic>
        <p:nvPicPr>
          <p:cNvPr id="174" name="Picture 173" descr="Breastcanc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0" t="20425" r="14204" b="38881"/>
          <a:stretch/>
        </p:blipFill>
        <p:spPr>
          <a:xfrm>
            <a:off x="6588224" y="1551795"/>
            <a:ext cx="1315373" cy="1737880"/>
          </a:xfrm>
          <a:prstGeom prst="rect">
            <a:avLst/>
          </a:prstGeom>
          <a:ln w="3175" cmpd="sng">
            <a:solidFill>
              <a:srgbClr val="000000"/>
            </a:solidFill>
          </a:ln>
        </p:spPr>
      </p:pic>
      <p:sp>
        <p:nvSpPr>
          <p:cNvPr id="175" name="Right Arrow 174"/>
          <p:cNvSpPr/>
          <p:nvPr/>
        </p:nvSpPr>
        <p:spPr bwMode="auto">
          <a:xfrm rot="5400000">
            <a:off x="6907196" y="3658132"/>
            <a:ext cx="684048" cy="22578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tr-TR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11501</TotalTime>
  <Words>426</Words>
  <Application>Microsoft Office PowerPoint</Application>
  <PresentationFormat>On-screen Show (4:3)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MS PGothic</vt:lpstr>
      <vt:lpstr>Arial</vt:lpstr>
      <vt:lpstr>Times</vt:lpstr>
      <vt:lpstr>Verdana</vt:lpstr>
      <vt:lpstr>Century Gothic</vt:lpstr>
      <vt:lpstr>Blank Presentation</vt:lpstr>
      <vt:lpstr>Fry: A Fast Interactive Biological Pathway Miner </vt:lpstr>
      <vt:lpstr>Differential Expression (DE)</vt:lpstr>
      <vt:lpstr>Collection of Genes</vt:lpstr>
      <vt:lpstr>Gene Set Tests</vt:lpstr>
      <vt:lpstr>PowerPoint Presentation</vt:lpstr>
      <vt:lpstr>PowerPoint Presentation</vt:lpstr>
      <vt:lpstr>PowerPoint Presentation</vt:lpstr>
      <vt:lpstr>Fry is a Gene Set Testing Method from limma Package</vt:lpstr>
      <vt:lpstr>PowerPoint Presentation</vt:lpstr>
      <vt:lpstr>Roast vs Fry</vt:lpstr>
      <vt:lpstr>Downsides of Roast</vt:lpstr>
      <vt:lpstr>PowerPoint Presentation</vt:lpstr>
      <vt:lpstr>Fry Shiny App</vt:lpstr>
      <vt:lpstr>Acknowledgements</vt:lpstr>
    </vt:vector>
  </TitlesOfParts>
  <Company>Walter &amp; Eliza Hall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WEHI ITS</dc:creator>
  <cp:lastModifiedBy>goknur giner</cp:lastModifiedBy>
  <cp:revision>394</cp:revision>
  <dcterms:created xsi:type="dcterms:W3CDTF">2010-12-13T00:31:05Z</dcterms:created>
  <dcterms:modified xsi:type="dcterms:W3CDTF">2016-07-07T01:12:09Z</dcterms:modified>
</cp:coreProperties>
</file>